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1"/>
  </p:handoutMasterIdLst>
  <p:sldIdLst>
    <p:sldId id="256" r:id="rId5"/>
    <p:sldId id="257" r:id="rId6"/>
    <p:sldId id="263" r:id="rId7"/>
    <p:sldId id="282" r:id="rId8"/>
    <p:sldId id="283" r:id="rId9"/>
    <p:sldId id="284" r:id="rId10"/>
    <p:sldId id="269" r:id="rId11"/>
    <p:sldId id="262" r:id="rId12"/>
    <p:sldId id="286" r:id="rId13"/>
    <p:sldId id="287" r:id="rId14"/>
    <p:sldId id="288" r:id="rId15"/>
    <p:sldId id="291" r:id="rId16"/>
    <p:sldId id="289" r:id="rId17"/>
    <p:sldId id="285" r:id="rId18"/>
    <p:sldId id="292" r:id="rId19"/>
    <p:sldId id="267" r:id="rId2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70380C-1D0F-B57F-A6ED-3E2457D691E6}" name="Claudia Margarita Taboada Tapia" initials="CT" userId="S::claudia.taboada@colombiacompra.gov.co::ad82e904-ff14-4700-89af-ec38ff34e4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802"/>
    <a:srgbClr val="575756"/>
    <a:srgbClr val="93BB54"/>
    <a:srgbClr val="C49E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3FC7A7-F68E-4C89-B47F-9AE775996C14}" v="22" dt="2024-10-28T17:47:36.813"/>
    <p1510:client id="{64549D33-104D-CBCC-E201-6AD7A9E89543}" v="98" dt="2024-10-29T16:41:11.304"/>
    <p1510:client id="{94CE07CA-9CB6-276D-4522-76EC809A2764}" v="4" dt="2024-10-28T17:18:23.574"/>
    <p1510:client id="{A93C00DF-E331-5ADE-0A9F-25E0191F35AB}" v="35" dt="2024-10-29T21:41:19.821"/>
    <p1510:client id="{B802BA2C-52C4-C192-1EA9-CF1994F8BF5F}" v="2" dt="2024-10-29T16:42:59.099"/>
    <p1510:client id="{CB25A8FD-2ADC-9789-5408-799231BEE5E0}" v="221" dt="2024-10-28T17:50:44.659"/>
    <p1510:client id="{DF4783CD-402C-C839-CF25-32E3D50A5352}" v="80" dt="2024-10-29T16:58:55.447"/>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https://cceficiente-my.sharepoint.com/personal/maria_paez_colombiacompra_gov_co/Documents/2024/PAI/Seguimiento%20PAI%202024/Grafica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cceficiente-my.sharepoint.com/personal/maria_paez_colombiacompra_gov_co/Documents/2024/PAI/Seguimiento%20PAI%202024/Grafica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'[Graficas.xlsx]Q3'!$C$11</c:f>
              <c:strCache>
                <c:ptCount val="1"/>
                <c:pt idx="0">
                  <c:v>% programado (acumulado)</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'[Graficas.xlsx]Q3'!$A$12:$B$17</c:f>
              <c:multiLvlStrCache>
                <c:ptCount val="6"/>
                <c:lvl>
                  <c:pt idx="0">
                    <c:v>DIRECCIÓN GENERAL</c:v>
                  </c:pt>
                  <c:pt idx="1">
                    <c:v>SUBDIRECCIÓN GESTION CONTRACTUAL</c:v>
                  </c:pt>
                  <c:pt idx="2">
                    <c:v>SUBDIRECCIÓN NEGOCIOS</c:v>
                  </c:pt>
                  <c:pt idx="3">
                    <c:v>SUBDIRECCIÓN EMAE</c:v>
                  </c:pt>
                  <c:pt idx="4">
                    <c:v>SUBDIRECCIÓN IDT</c:v>
                  </c:pt>
                  <c:pt idx="5">
                    <c:v>SECRETARÍA GENERAL</c:v>
                  </c:pt>
                </c:lvl>
                <c:lvl>
                  <c:pt idx="0">
                    <c:v>DG</c:v>
                  </c:pt>
                  <c:pt idx="1">
                    <c:v>GC</c:v>
                  </c:pt>
                  <c:pt idx="2">
                    <c:v>SN</c:v>
                  </c:pt>
                  <c:pt idx="3">
                    <c:v>EMAE</c:v>
                  </c:pt>
                  <c:pt idx="4">
                    <c:v>IDT</c:v>
                  </c:pt>
                  <c:pt idx="5">
                    <c:v>SG</c:v>
                  </c:pt>
                </c:lvl>
              </c:multiLvlStrCache>
            </c:multiLvlStrRef>
          </c:cat>
          <c:val>
            <c:numRef>
              <c:f>'[Graficas.xlsx]Q3'!$C$12:$C$17</c:f>
              <c:numCache>
                <c:formatCode>0.0%</c:formatCode>
                <c:ptCount val="6"/>
                <c:pt idx="0">
                  <c:v>0.62756410256410255</c:v>
                </c:pt>
                <c:pt idx="1">
                  <c:v>0.56999999999999995</c:v>
                </c:pt>
                <c:pt idx="2">
                  <c:v>0.5576923076923076</c:v>
                </c:pt>
                <c:pt idx="3">
                  <c:v>0.18928571428571428</c:v>
                </c:pt>
                <c:pt idx="4">
                  <c:v>0.63083333333333336</c:v>
                </c:pt>
                <c:pt idx="5">
                  <c:v>0.54583333333333339</c:v>
                </c:pt>
              </c:numCache>
            </c:numRef>
          </c:val>
          <c:extLst>
            <c:ext xmlns:c16="http://schemas.microsoft.com/office/drawing/2014/chart" uri="{C3380CC4-5D6E-409C-BE32-E72D297353CC}">
              <c16:uniqueId val="{00000000-6A50-4E57-B79E-B9819735E2DB}"/>
            </c:ext>
          </c:extLst>
        </c:ser>
        <c:ser>
          <c:idx val="1"/>
          <c:order val="1"/>
          <c:tx>
            <c:strRef>
              <c:f>'[Graficas.xlsx]Q3'!$D$11</c:f>
              <c:strCache>
                <c:ptCount val="1"/>
                <c:pt idx="0">
                  <c:v>% ejecutado (acumulado)</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'[Graficas.xlsx]Q3'!$A$12:$B$17</c:f>
              <c:multiLvlStrCache>
                <c:ptCount val="6"/>
                <c:lvl>
                  <c:pt idx="0">
                    <c:v>DIRECCIÓN GENERAL</c:v>
                  </c:pt>
                  <c:pt idx="1">
                    <c:v>SUBDIRECCIÓN GESTION CONTRACTUAL</c:v>
                  </c:pt>
                  <c:pt idx="2">
                    <c:v>SUBDIRECCIÓN NEGOCIOS</c:v>
                  </c:pt>
                  <c:pt idx="3">
                    <c:v>SUBDIRECCIÓN EMAE</c:v>
                  </c:pt>
                  <c:pt idx="4">
                    <c:v>SUBDIRECCIÓN IDT</c:v>
                  </c:pt>
                  <c:pt idx="5">
                    <c:v>SECRETARÍA GENERAL</c:v>
                  </c:pt>
                </c:lvl>
                <c:lvl>
                  <c:pt idx="0">
                    <c:v>DG</c:v>
                  </c:pt>
                  <c:pt idx="1">
                    <c:v>GC</c:v>
                  </c:pt>
                  <c:pt idx="2">
                    <c:v>SN</c:v>
                  </c:pt>
                  <c:pt idx="3">
                    <c:v>EMAE</c:v>
                  </c:pt>
                  <c:pt idx="4">
                    <c:v>IDT</c:v>
                  </c:pt>
                  <c:pt idx="5">
                    <c:v>SG</c:v>
                  </c:pt>
                </c:lvl>
              </c:multiLvlStrCache>
            </c:multiLvlStrRef>
          </c:cat>
          <c:val>
            <c:numRef>
              <c:f>'[Graficas.xlsx]Q3'!$D$12:$D$17</c:f>
              <c:numCache>
                <c:formatCode>0.0%</c:formatCode>
                <c:ptCount val="6"/>
                <c:pt idx="0">
                  <c:v>0.62756410256410255</c:v>
                </c:pt>
                <c:pt idx="1">
                  <c:v>0.57000000000000006</c:v>
                </c:pt>
                <c:pt idx="2">
                  <c:v>0.48269230769230764</c:v>
                </c:pt>
                <c:pt idx="3">
                  <c:v>0.18928571428571428</c:v>
                </c:pt>
                <c:pt idx="4">
                  <c:v>0.58083333333333331</c:v>
                </c:pt>
                <c:pt idx="5">
                  <c:v>0.54583333333333339</c:v>
                </c:pt>
              </c:numCache>
            </c:numRef>
          </c:val>
          <c:extLst>
            <c:ext xmlns:c16="http://schemas.microsoft.com/office/drawing/2014/chart" uri="{C3380CC4-5D6E-409C-BE32-E72D297353CC}">
              <c16:uniqueId val="{00000001-6A50-4E57-B79E-B9819735E2DB}"/>
            </c:ext>
          </c:extLst>
        </c:ser>
        <c:dLbls>
          <c:showLegendKey val="0"/>
          <c:showVal val="0"/>
          <c:showCatName val="0"/>
          <c:showSerName val="0"/>
          <c:showPercent val="0"/>
          <c:showBubbleSize val="0"/>
        </c:dLbls>
        <c:gapWidth val="182"/>
        <c:axId val="241110687"/>
        <c:axId val="1780072191"/>
      </c:barChart>
      <c:catAx>
        <c:axId val="24111068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780072191"/>
        <c:crosses val="autoZero"/>
        <c:auto val="1"/>
        <c:lblAlgn val="ctr"/>
        <c:lblOffset val="100"/>
        <c:noMultiLvlLbl val="0"/>
      </c:catAx>
      <c:valAx>
        <c:axId val="1780072191"/>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411106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'[Graficas.xlsx]Q3'!$C$21</c:f>
              <c:strCache>
                <c:ptCount val="1"/>
                <c:pt idx="0">
                  <c:v>Acciones programadas Q3</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'[Graficas.xlsx]Q3'!$B$22:$B$27</c:f>
              <c:strCache>
                <c:ptCount val="6"/>
                <c:pt idx="0">
                  <c:v>Dirección General</c:v>
                </c:pt>
                <c:pt idx="1">
                  <c:v>Sub. de Gestión Contractual</c:v>
                </c:pt>
                <c:pt idx="2">
                  <c:v>Sub. de Negocios</c:v>
                </c:pt>
                <c:pt idx="3">
                  <c:v>Sub. de EMAE</c:v>
                </c:pt>
                <c:pt idx="4">
                  <c:v>Sub. de IDT</c:v>
                </c:pt>
                <c:pt idx="5">
                  <c:v>Secretaría General</c:v>
                </c:pt>
              </c:strCache>
            </c:strRef>
          </c:cat>
          <c:val>
            <c:numRef>
              <c:f>'[Graficas.xlsx]Q3'!$C$22:$C$27</c:f>
              <c:numCache>
                <c:formatCode>General</c:formatCode>
                <c:ptCount val="6"/>
                <c:pt idx="0">
                  <c:v>4</c:v>
                </c:pt>
                <c:pt idx="1">
                  <c:v>8</c:v>
                </c:pt>
                <c:pt idx="2">
                  <c:v>2</c:v>
                </c:pt>
                <c:pt idx="3">
                  <c:v>1</c:v>
                </c:pt>
                <c:pt idx="4">
                  <c:v>8</c:v>
                </c:pt>
                <c:pt idx="5">
                  <c:v>4</c:v>
                </c:pt>
              </c:numCache>
            </c:numRef>
          </c:val>
          <c:extLst>
            <c:ext xmlns:c16="http://schemas.microsoft.com/office/drawing/2014/chart" uri="{C3380CC4-5D6E-409C-BE32-E72D297353CC}">
              <c16:uniqueId val="{00000000-673F-42CC-A5FA-AE71AAE5B483}"/>
            </c:ext>
          </c:extLst>
        </c:ser>
        <c:ser>
          <c:idx val="1"/>
          <c:order val="1"/>
          <c:tx>
            <c:strRef>
              <c:f>'[Graficas.xlsx]Q3'!$D$21</c:f>
              <c:strCache>
                <c:ptCount val="1"/>
                <c:pt idx="0">
                  <c:v>Acciones cumplidas Q3</c:v>
                </c:pt>
              </c:strCache>
            </c:strRef>
          </c:tx>
          <c:spPr>
            <a:pattFill prst="ltUpDiag">
              <a:fgClr>
                <a:schemeClr val="tx2">
                  <a:lumMod val="40000"/>
                  <a:lumOff val="60000"/>
                </a:schemeClr>
              </a:fgClr>
              <a:bgClr>
                <a:schemeClr val="bg1"/>
              </a:bgClr>
            </a:pattFill>
            <a:ln>
              <a:solidFill>
                <a:schemeClr val="tx2">
                  <a:lumMod val="60000"/>
                  <a:lumOff val="4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'[Graficas.xlsx]Q3'!$B$22:$B$27</c:f>
              <c:strCache>
                <c:ptCount val="6"/>
                <c:pt idx="0">
                  <c:v>Dirección General</c:v>
                </c:pt>
                <c:pt idx="1">
                  <c:v>Sub. de Gestión Contractual</c:v>
                </c:pt>
                <c:pt idx="2">
                  <c:v>Sub. de Negocios</c:v>
                </c:pt>
                <c:pt idx="3">
                  <c:v>Sub. de EMAE</c:v>
                </c:pt>
                <c:pt idx="4">
                  <c:v>Sub. de IDT</c:v>
                </c:pt>
                <c:pt idx="5">
                  <c:v>Secretaría General</c:v>
                </c:pt>
              </c:strCache>
            </c:strRef>
          </c:cat>
          <c:val>
            <c:numRef>
              <c:f>'[Graficas.xlsx]Q3'!$D$22:$D$27</c:f>
              <c:numCache>
                <c:formatCode>General</c:formatCode>
                <c:ptCount val="6"/>
                <c:pt idx="0">
                  <c:v>4</c:v>
                </c:pt>
                <c:pt idx="1">
                  <c:v>8</c:v>
                </c:pt>
                <c:pt idx="2">
                  <c:v>1</c:v>
                </c:pt>
                <c:pt idx="3">
                  <c:v>1</c:v>
                </c:pt>
                <c:pt idx="4">
                  <c:v>7</c:v>
                </c:pt>
                <c:pt idx="5">
                  <c:v>4</c:v>
                </c:pt>
              </c:numCache>
            </c:numRef>
          </c:val>
          <c:extLst>
            <c:ext xmlns:c16="http://schemas.microsoft.com/office/drawing/2014/chart" uri="{C3380CC4-5D6E-409C-BE32-E72D297353CC}">
              <c16:uniqueId val="{00000001-673F-42CC-A5FA-AE71AAE5B483}"/>
            </c:ext>
          </c:extLst>
        </c:ser>
        <c:dLbls>
          <c:showLegendKey val="0"/>
          <c:showVal val="0"/>
          <c:showCatName val="0"/>
          <c:showSerName val="0"/>
          <c:showPercent val="0"/>
          <c:showBubbleSize val="0"/>
        </c:dLbls>
        <c:gapWidth val="219"/>
        <c:overlap val="-27"/>
        <c:axId val="139014560"/>
        <c:axId val="542165696"/>
      </c:barChart>
      <c:catAx>
        <c:axId val="139014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542165696"/>
        <c:crosses val="autoZero"/>
        <c:auto val="1"/>
        <c:lblAlgn val="ctr"/>
        <c:lblOffset val="100"/>
        <c:noMultiLvlLbl val="0"/>
      </c:catAx>
      <c:valAx>
        <c:axId val="542165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39014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7DE8F55E-3564-59E0-6AB4-0A68F59932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F2C491CA-AD82-21DA-B6AF-104C3C6492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65CE21-4FFD-43E4-9BE1-44B69E389DE4}" type="datetimeFigureOut">
              <a:rPr lang="es-CO" smtClean="0"/>
              <a:t>5/11/2024</a:t>
            </a:fld>
            <a:endParaRPr lang="es-CO"/>
          </a:p>
        </p:txBody>
      </p:sp>
      <p:sp>
        <p:nvSpPr>
          <p:cNvPr id="4" name="Marcador de pie de página 3">
            <a:extLst>
              <a:ext uri="{FF2B5EF4-FFF2-40B4-BE49-F238E27FC236}">
                <a16:creationId xmlns:a16="http://schemas.microsoft.com/office/drawing/2014/main" id="{84018EA8-D50D-6048-06A1-98CC923A5F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9F885154-3EB1-CC47-4591-C970E8A909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5897CF-0428-44F3-9C91-0685A4FB6EB6}" type="slidenum">
              <a:rPr lang="es-CO" smtClean="0"/>
              <a:t>‹Nº›</a:t>
            </a:fld>
            <a:endParaRPr lang="es-CO"/>
          </a:p>
        </p:txBody>
      </p:sp>
    </p:spTree>
    <p:extLst>
      <p:ext uri="{BB962C8B-B14F-4D97-AF65-F5344CB8AC3E}">
        <p14:creationId xmlns:p14="http://schemas.microsoft.com/office/powerpoint/2010/main" val="8900616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5D2F1D58-D86F-47F3-8F4D-1F5ACAA26C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43900" y="2143453"/>
            <a:ext cx="4304197" cy="1914716"/>
          </a:xfrm>
          <a:prstGeom prst="rect">
            <a:avLst/>
          </a:prstGeom>
        </p:spPr>
      </p:pic>
      <p:sp>
        <p:nvSpPr>
          <p:cNvPr id="3" name="Marcador de fecha 2">
            <a:extLst>
              <a:ext uri="{FF2B5EF4-FFF2-40B4-BE49-F238E27FC236}">
                <a16:creationId xmlns:a16="http://schemas.microsoft.com/office/drawing/2014/main" id="{6AD64394-963E-D625-32AA-BDFC76B6E81B}"/>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4" name="Marcador de pie de página 3">
            <a:extLst>
              <a:ext uri="{FF2B5EF4-FFF2-40B4-BE49-F238E27FC236}">
                <a16:creationId xmlns:a16="http://schemas.microsoft.com/office/drawing/2014/main" id="{C0F68054-34D7-9279-DFD5-715512BF4F92}"/>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5" name="Marcador de número de diapositiva 4">
            <a:extLst>
              <a:ext uri="{FF2B5EF4-FFF2-40B4-BE49-F238E27FC236}">
                <a16:creationId xmlns:a16="http://schemas.microsoft.com/office/drawing/2014/main" id="{4916C35A-4761-CBE9-49AD-2C3A4928C1E2}"/>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10345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2_Encabezado de sección">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C963E014-B99E-C8AB-24C3-A4993C383A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7919" y="160369"/>
            <a:ext cx="1211761" cy="539050"/>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407752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3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5" name="Imagen 4">
            <a:extLst>
              <a:ext uri="{FF2B5EF4-FFF2-40B4-BE49-F238E27FC236}">
                <a16:creationId xmlns:a16="http://schemas.microsoft.com/office/drawing/2014/main" id="{83E46050-AFBC-AC43-5025-19414DB451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651803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4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7" name="Imagen 6">
            <a:extLst>
              <a:ext uri="{FF2B5EF4-FFF2-40B4-BE49-F238E27FC236}">
                <a16:creationId xmlns:a16="http://schemas.microsoft.com/office/drawing/2014/main" id="{DF744791-9AD7-94FF-D0FD-3B53A7AD74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716129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5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7" name="Imagen 6">
            <a:extLst>
              <a:ext uri="{FF2B5EF4-FFF2-40B4-BE49-F238E27FC236}">
                <a16:creationId xmlns:a16="http://schemas.microsoft.com/office/drawing/2014/main" id="{E14C202F-2719-8BF2-1DD4-7E528C14B3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1494891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A0128F-3548-EBBF-BD29-1EB1D245720C}"/>
              </a:ext>
            </a:extLst>
          </p:cNvPr>
          <p:cNvSpPr>
            <a:spLocks noGrp="1"/>
          </p:cNvSpPr>
          <p:nvPr>
            <p:ph type="title"/>
          </p:nvPr>
        </p:nvSpPr>
        <p:spPr>
          <a:xfrm>
            <a:off x="838200" y="1022711"/>
            <a:ext cx="10515600" cy="1075802"/>
          </a:xfrm>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B611771-8F44-52FC-9741-53E17FE3733D}"/>
              </a:ext>
            </a:extLst>
          </p:cNvPr>
          <p:cNvSpPr>
            <a:spLocks noGrp="1"/>
          </p:cNvSpPr>
          <p:nvPr>
            <p:ph idx="1"/>
          </p:nvPr>
        </p:nvSpPr>
        <p:spPr>
          <a:xfrm>
            <a:off x="838200" y="2483210"/>
            <a:ext cx="10515600" cy="3531465"/>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A0D0EFA-890A-CDAE-F1B6-CDA7C84A4BFA}"/>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9903C958-22C5-59D4-D584-C88407A5F5A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0441F80-8960-189A-2E8E-15505E6A0F98}"/>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7" name="Rectángulo 6">
            <a:extLst>
              <a:ext uri="{FF2B5EF4-FFF2-40B4-BE49-F238E27FC236}">
                <a16:creationId xmlns:a16="http://schemas.microsoft.com/office/drawing/2014/main" id="{BFA9D7E4-7BA0-40B7-FF99-DD7B5CDE5C94}"/>
              </a:ext>
            </a:extLst>
          </p:cNvPr>
          <p:cNvSpPr/>
          <p:nvPr userDrawn="1"/>
        </p:nvSpPr>
        <p:spPr>
          <a:xfrm>
            <a:off x="0" y="6721474"/>
            <a:ext cx="12192000" cy="136525"/>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8" name="Imagen 7">
            <a:extLst>
              <a:ext uri="{FF2B5EF4-FFF2-40B4-BE49-F238E27FC236}">
                <a16:creationId xmlns:a16="http://schemas.microsoft.com/office/drawing/2014/main" id="{0A7FA324-7E4B-9985-8135-4253FF010F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41987"/>
            <a:ext cx="1211761" cy="539050"/>
          </a:xfrm>
          <a:prstGeom prst="rect">
            <a:avLst/>
          </a:prstGeom>
        </p:spPr>
      </p:pic>
    </p:spTree>
    <p:extLst>
      <p:ext uri="{BB962C8B-B14F-4D97-AF65-F5344CB8AC3E}">
        <p14:creationId xmlns:p14="http://schemas.microsoft.com/office/powerpoint/2010/main" val="20469703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1F210-8371-C703-B82E-47C593C78A20}"/>
              </a:ext>
            </a:extLst>
          </p:cNvPr>
          <p:cNvSpPr>
            <a:spLocks noGrp="1"/>
          </p:cNvSpPr>
          <p:nvPr>
            <p:ph type="title"/>
          </p:nvPr>
        </p:nvSpPr>
        <p:spPr>
          <a:xfrm>
            <a:off x="838200" y="365125"/>
            <a:ext cx="5181600" cy="1325563"/>
          </a:xfrm>
        </p:spPr>
        <p:txBody>
          <a:bodyPr>
            <a:noAutofit/>
          </a:bodyPr>
          <a:lstStyle>
            <a:lvl1pPr>
              <a:defRPr sz="2800">
                <a:latin typeface="Verdana" panose="020B0604030504040204" pitchFamily="34" charset="0"/>
              </a:defRPr>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B15A348-98B3-3879-5E17-CB0127E64850}"/>
              </a:ext>
            </a:extLst>
          </p:cNvPr>
          <p:cNvSpPr>
            <a:spLocks noGrp="1"/>
          </p:cNvSpPr>
          <p:nvPr>
            <p:ph sz="half" idx="1"/>
          </p:nvPr>
        </p:nvSpPr>
        <p:spPr>
          <a:xfrm>
            <a:off x="838200" y="1825625"/>
            <a:ext cx="5181600" cy="435133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81E0D49E-7178-69A3-8F58-4D4C48A6CEFA}"/>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6" name="Marcador de pie de página 5">
            <a:extLst>
              <a:ext uri="{FF2B5EF4-FFF2-40B4-BE49-F238E27FC236}">
                <a16:creationId xmlns:a16="http://schemas.microsoft.com/office/drawing/2014/main" id="{2F5CC090-A935-39EC-1352-2703D7774C2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7" name="Marcador de número de diapositiva 6">
            <a:extLst>
              <a:ext uri="{FF2B5EF4-FFF2-40B4-BE49-F238E27FC236}">
                <a16:creationId xmlns:a16="http://schemas.microsoft.com/office/drawing/2014/main" id="{F9F37035-180E-0152-1228-EECA44274B02}"/>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8" name="Imagen 7">
            <a:extLst>
              <a:ext uri="{FF2B5EF4-FFF2-40B4-BE49-F238E27FC236}">
                <a16:creationId xmlns:a16="http://schemas.microsoft.com/office/drawing/2014/main" id="{52629422-EAFA-21E7-AB61-506CF73E26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41987"/>
            <a:ext cx="1211761" cy="539050"/>
          </a:xfrm>
          <a:prstGeom prst="rect">
            <a:avLst/>
          </a:prstGeom>
        </p:spPr>
      </p:pic>
      <p:sp>
        <p:nvSpPr>
          <p:cNvPr id="10" name="Marcador de posición de imagen 9">
            <a:extLst>
              <a:ext uri="{FF2B5EF4-FFF2-40B4-BE49-F238E27FC236}">
                <a16:creationId xmlns:a16="http://schemas.microsoft.com/office/drawing/2014/main" id="{176BF664-92C5-F776-284B-D66A52A19F56}"/>
              </a:ext>
            </a:extLst>
          </p:cNvPr>
          <p:cNvSpPr>
            <a:spLocks noGrp="1"/>
          </p:cNvSpPr>
          <p:nvPr>
            <p:ph type="pic" sz="quarter" idx="13"/>
          </p:nvPr>
        </p:nvSpPr>
        <p:spPr>
          <a:xfrm>
            <a:off x="6381750" y="831850"/>
            <a:ext cx="4972050" cy="4932363"/>
          </a:xfrm>
        </p:spPr>
        <p:txBody>
          <a:bodyPr/>
          <a:lstStyle/>
          <a:p>
            <a:endParaRPr lang="es-CO"/>
          </a:p>
        </p:txBody>
      </p:sp>
    </p:spTree>
    <p:extLst>
      <p:ext uri="{BB962C8B-B14F-4D97-AF65-F5344CB8AC3E}">
        <p14:creationId xmlns:p14="http://schemas.microsoft.com/office/powerpoint/2010/main" val="926693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AB338-F339-66BE-83C6-7A3F6FECC920}"/>
              </a:ext>
            </a:extLst>
          </p:cNvPr>
          <p:cNvSpPr>
            <a:spLocks noGrp="1"/>
          </p:cNvSpPr>
          <p:nvPr>
            <p:ph type="title"/>
          </p:nvPr>
        </p:nvSpPr>
        <p:spPr>
          <a:xfrm>
            <a:off x="839788" y="365125"/>
            <a:ext cx="10515600" cy="1325563"/>
          </a:xfrm>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9935FC1-EFEA-9E70-C955-E0F46AFA9912}"/>
              </a:ext>
            </a:extLst>
          </p:cNvPr>
          <p:cNvSpPr>
            <a:spLocks noGrp="1"/>
          </p:cNvSpPr>
          <p:nvPr>
            <p:ph type="body" idx="1"/>
          </p:nvPr>
        </p:nvSpPr>
        <p:spPr>
          <a:xfrm>
            <a:off x="839788" y="1681163"/>
            <a:ext cx="5157787" cy="823912"/>
          </a:xfrm>
        </p:spPr>
        <p:txBody>
          <a:bodyPr anchor="b"/>
          <a:lstStyle>
            <a:lvl1pPr marL="0" indent="0">
              <a:buNone/>
              <a:defRPr sz="2400" b="1">
                <a:latin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52A0A90-FD8F-D098-9E3C-8B3903C7EAD4}"/>
              </a:ext>
            </a:extLst>
          </p:cNvPr>
          <p:cNvSpPr>
            <a:spLocks noGrp="1"/>
          </p:cNvSpPr>
          <p:nvPr>
            <p:ph sz="half" idx="2"/>
          </p:nvPr>
        </p:nvSpPr>
        <p:spPr>
          <a:xfrm>
            <a:off x="839788" y="2505075"/>
            <a:ext cx="5157787" cy="368458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A0F47486-611C-6371-6BFF-C8AADB90A803}"/>
              </a:ext>
            </a:extLst>
          </p:cNvPr>
          <p:cNvSpPr>
            <a:spLocks noGrp="1"/>
          </p:cNvSpPr>
          <p:nvPr>
            <p:ph type="body" sz="quarter" idx="3"/>
          </p:nvPr>
        </p:nvSpPr>
        <p:spPr>
          <a:xfrm>
            <a:off x="6172200" y="1681163"/>
            <a:ext cx="5183188" cy="823912"/>
          </a:xfrm>
        </p:spPr>
        <p:txBody>
          <a:bodyPr anchor="b"/>
          <a:lstStyle>
            <a:lvl1pPr marL="0" indent="0">
              <a:buNone/>
              <a:defRPr sz="2400" b="1">
                <a:latin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5A5BFE2-9B56-F9FE-1317-1698B3D8A8E5}"/>
              </a:ext>
            </a:extLst>
          </p:cNvPr>
          <p:cNvSpPr>
            <a:spLocks noGrp="1"/>
          </p:cNvSpPr>
          <p:nvPr>
            <p:ph sz="quarter" idx="4"/>
          </p:nvPr>
        </p:nvSpPr>
        <p:spPr>
          <a:xfrm>
            <a:off x="6172200" y="2505075"/>
            <a:ext cx="5183188" cy="368458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758251A3-C7BF-3DF9-1006-6349C94FA1F1}"/>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8" name="Marcador de pie de página 7">
            <a:extLst>
              <a:ext uri="{FF2B5EF4-FFF2-40B4-BE49-F238E27FC236}">
                <a16:creationId xmlns:a16="http://schemas.microsoft.com/office/drawing/2014/main" id="{644687DF-C287-0B90-0384-AC46566F9DE1}"/>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9" name="Marcador de número de diapositiva 8">
            <a:extLst>
              <a:ext uri="{FF2B5EF4-FFF2-40B4-BE49-F238E27FC236}">
                <a16:creationId xmlns:a16="http://schemas.microsoft.com/office/drawing/2014/main" id="{EB92D22D-0268-7F05-56E0-5963F89C291C}"/>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10" name="Imagen 9">
            <a:extLst>
              <a:ext uri="{FF2B5EF4-FFF2-40B4-BE49-F238E27FC236}">
                <a16:creationId xmlns:a16="http://schemas.microsoft.com/office/drawing/2014/main" id="{0757A8CF-55A3-BE3F-45C7-781CB424CF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3257333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5FE461-F01D-222B-4C7C-57D2AA8652C0}"/>
              </a:ext>
            </a:extLst>
          </p:cNvPr>
          <p:cNvSpPr>
            <a:spLocks noGrp="1"/>
          </p:cNvSpPr>
          <p:nvPr>
            <p:ph type="title"/>
          </p:nvPr>
        </p:nvSpPr>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5CFB908D-19D2-F83C-4039-D58C06ECA823}"/>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4" name="Marcador de pie de página 3">
            <a:extLst>
              <a:ext uri="{FF2B5EF4-FFF2-40B4-BE49-F238E27FC236}">
                <a16:creationId xmlns:a16="http://schemas.microsoft.com/office/drawing/2014/main" id="{877D68EF-BFF2-A72E-07EE-5E72D7A4740D}"/>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5" name="Marcador de número de diapositiva 4">
            <a:extLst>
              <a:ext uri="{FF2B5EF4-FFF2-40B4-BE49-F238E27FC236}">
                <a16:creationId xmlns:a16="http://schemas.microsoft.com/office/drawing/2014/main" id="{538FE25A-BF2A-CF99-7E87-C956434B72ED}"/>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6" name="Imagen 5">
            <a:extLst>
              <a:ext uri="{FF2B5EF4-FFF2-40B4-BE49-F238E27FC236}">
                <a16:creationId xmlns:a16="http://schemas.microsoft.com/office/drawing/2014/main" id="{876B665C-60ED-333E-0F09-285610CF90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12714246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B9DC9B7-1E4F-7D26-4BD7-745061F4E257}"/>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3" name="Marcador de pie de página 2">
            <a:extLst>
              <a:ext uri="{FF2B5EF4-FFF2-40B4-BE49-F238E27FC236}">
                <a16:creationId xmlns:a16="http://schemas.microsoft.com/office/drawing/2014/main" id="{9F5816B9-11D6-2A5A-0FD1-DB0FC94DB765}"/>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4" name="Marcador de número de diapositiva 3">
            <a:extLst>
              <a:ext uri="{FF2B5EF4-FFF2-40B4-BE49-F238E27FC236}">
                <a16:creationId xmlns:a16="http://schemas.microsoft.com/office/drawing/2014/main" id="{D3A788D0-F4D3-2B6C-9239-17F58235B62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5" name="Imagen 4">
            <a:extLst>
              <a:ext uri="{FF2B5EF4-FFF2-40B4-BE49-F238E27FC236}">
                <a16:creationId xmlns:a16="http://schemas.microsoft.com/office/drawing/2014/main" id="{B051E6F9-9674-5CDD-1C73-72EEC36386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1662749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911F9C-4982-DC10-47A7-6087D7976D8D}"/>
              </a:ext>
            </a:extLst>
          </p:cNvPr>
          <p:cNvSpPr>
            <a:spLocks noGrp="1"/>
          </p:cNvSpPr>
          <p:nvPr>
            <p:ph type="title"/>
          </p:nvPr>
        </p:nvSpPr>
        <p:spPr>
          <a:xfrm>
            <a:off x="839788" y="457200"/>
            <a:ext cx="3932237" cy="1600200"/>
          </a:xfrm>
        </p:spPr>
        <p:txBody>
          <a:bodyPr anchor="b"/>
          <a:lstStyle>
            <a:lvl1pPr>
              <a:defRPr sz="3200">
                <a:latin typeface="Verdana" panose="020B0604030504040204" pitchFamily="34" charset="0"/>
              </a:defRPr>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A2D4D84-B18F-DC4C-91BD-C2D2452F670D}"/>
              </a:ext>
            </a:extLst>
          </p:cNvPr>
          <p:cNvSpPr>
            <a:spLocks noGrp="1"/>
          </p:cNvSpPr>
          <p:nvPr>
            <p:ph idx="1"/>
          </p:nvPr>
        </p:nvSpPr>
        <p:spPr>
          <a:xfrm>
            <a:off x="5183188" y="987425"/>
            <a:ext cx="6172200" cy="4873625"/>
          </a:xfrm>
        </p:spPr>
        <p:txBody>
          <a:bodyPr/>
          <a:lstStyle>
            <a:lvl1pPr>
              <a:defRPr sz="3200">
                <a:latin typeface="Verdana" panose="020B0604030504040204" pitchFamily="34" charset="0"/>
              </a:defRPr>
            </a:lvl1pPr>
            <a:lvl2pPr>
              <a:defRPr sz="2800">
                <a:latin typeface="Verdana" panose="020B0604030504040204" pitchFamily="34" charset="0"/>
              </a:defRPr>
            </a:lvl2pPr>
            <a:lvl3pPr>
              <a:defRPr sz="2400">
                <a:latin typeface="Verdana" panose="020B0604030504040204" pitchFamily="34" charset="0"/>
              </a:defRPr>
            </a:lvl3pPr>
            <a:lvl4pPr>
              <a:defRPr sz="2000">
                <a:latin typeface="Verdana" panose="020B0604030504040204" pitchFamily="34" charset="0"/>
              </a:defRPr>
            </a:lvl4pPr>
            <a:lvl5pPr>
              <a:defRPr sz="2000">
                <a:latin typeface="Verdana" panose="020B0604030504040204" pitchFamily="34" charset="0"/>
              </a:defRPr>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F14A5BCA-21FB-4F80-5D90-71B92FADA722}"/>
              </a:ext>
            </a:extLst>
          </p:cNvPr>
          <p:cNvSpPr>
            <a:spLocks noGrp="1"/>
          </p:cNvSpPr>
          <p:nvPr>
            <p:ph type="body" sz="half" idx="2"/>
          </p:nvPr>
        </p:nvSpPr>
        <p:spPr>
          <a:xfrm>
            <a:off x="839788" y="2057400"/>
            <a:ext cx="3932237" cy="3811588"/>
          </a:xfrm>
        </p:spPr>
        <p:txBody>
          <a:bodyPr/>
          <a:lstStyle>
            <a:lvl1pPr marL="0" indent="0">
              <a:buNone/>
              <a:defRPr sz="1600">
                <a:latin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C4DC66-6DB7-E14E-1352-1E2E2ED4EDE4}"/>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6" name="Marcador de pie de página 5">
            <a:extLst>
              <a:ext uri="{FF2B5EF4-FFF2-40B4-BE49-F238E27FC236}">
                <a16:creationId xmlns:a16="http://schemas.microsoft.com/office/drawing/2014/main" id="{15AEA652-EF40-005F-FF90-AD253E40DB70}"/>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7" name="Marcador de número de diapositiva 6">
            <a:extLst>
              <a:ext uri="{FF2B5EF4-FFF2-40B4-BE49-F238E27FC236}">
                <a16:creationId xmlns:a16="http://schemas.microsoft.com/office/drawing/2014/main" id="{9E9AB725-99AA-BB55-8E39-F039EB14A8E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8" name="Imagen 7">
            <a:extLst>
              <a:ext uri="{FF2B5EF4-FFF2-40B4-BE49-F238E27FC236}">
                <a16:creationId xmlns:a16="http://schemas.microsoft.com/office/drawing/2014/main" id="{4CBBE8B0-A585-406D-7B68-787C990654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29509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49AFD091-953C-4B8E-5508-A2D6A3D77D1D}"/>
              </a:ext>
            </a:extLst>
          </p:cNvPr>
          <p:cNvSpPr/>
          <p:nvPr userDrawn="1"/>
        </p:nvSpPr>
        <p:spPr>
          <a:xfrm>
            <a:off x="0" y="819253"/>
            <a:ext cx="12192000" cy="52194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9152558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65C95-5503-7D88-003E-0E2E5F911302}"/>
              </a:ext>
            </a:extLst>
          </p:cNvPr>
          <p:cNvSpPr>
            <a:spLocks noGrp="1"/>
          </p:cNvSpPr>
          <p:nvPr>
            <p:ph type="title"/>
          </p:nvPr>
        </p:nvSpPr>
        <p:spPr>
          <a:xfrm>
            <a:off x="839788" y="457200"/>
            <a:ext cx="3932237" cy="1600200"/>
          </a:xfrm>
        </p:spPr>
        <p:txBody>
          <a:bodyPr anchor="b"/>
          <a:lstStyle>
            <a:lvl1pPr>
              <a:defRPr sz="3200">
                <a:latin typeface="Verdana" panose="020B0604030504040204" pitchFamily="34" charset="0"/>
              </a:defRPr>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93AC4D1E-48F0-A1F3-F9C4-7B875CE887C0}"/>
              </a:ext>
            </a:extLst>
          </p:cNvPr>
          <p:cNvSpPr>
            <a:spLocks noGrp="1"/>
          </p:cNvSpPr>
          <p:nvPr>
            <p:ph type="pic" idx="1"/>
          </p:nvPr>
        </p:nvSpPr>
        <p:spPr>
          <a:xfrm>
            <a:off x="5183188" y="987425"/>
            <a:ext cx="6172200" cy="4873625"/>
          </a:xfrm>
        </p:spPr>
        <p:txBody>
          <a:bodyPr/>
          <a:lstStyle>
            <a:lvl1pPr marL="0" indent="0">
              <a:buNone/>
              <a:defRPr sz="3200">
                <a:latin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31F0E517-DE99-33E7-2751-3A45597C88D9}"/>
              </a:ext>
            </a:extLst>
          </p:cNvPr>
          <p:cNvSpPr>
            <a:spLocks noGrp="1"/>
          </p:cNvSpPr>
          <p:nvPr>
            <p:ph type="body" sz="half" idx="2"/>
          </p:nvPr>
        </p:nvSpPr>
        <p:spPr>
          <a:xfrm>
            <a:off x="839788" y="2057400"/>
            <a:ext cx="3932237" cy="3811588"/>
          </a:xfrm>
        </p:spPr>
        <p:txBody>
          <a:bodyPr/>
          <a:lstStyle>
            <a:lvl1pPr marL="0" indent="0">
              <a:buNone/>
              <a:defRPr sz="1600">
                <a:latin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9892408-C707-58E8-CE35-B1C506B77F0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6" name="Marcador de pie de página 5">
            <a:extLst>
              <a:ext uri="{FF2B5EF4-FFF2-40B4-BE49-F238E27FC236}">
                <a16:creationId xmlns:a16="http://schemas.microsoft.com/office/drawing/2014/main" id="{A65293AC-92C2-E7E4-0ECB-1F609042D46A}"/>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7" name="Marcador de número de diapositiva 6">
            <a:extLst>
              <a:ext uri="{FF2B5EF4-FFF2-40B4-BE49-F238E27FC236}">
                <a16:creationId xmlns:a16="http://schemas.microsoft.com/office/drawing/2014/main" id="{5AB57530-0A48-7CB0-27F9-91E065538C4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8" name="Imagen 7">
            <a:extLst>
              <a:ext uri="{FF2B5EF4-FFF2-40B4-BE49-F238E27FC236}">
                <a16:creationId xmlns:a16="http://schemas.microsoft.com/office/drawing/2014/main" id="{2251F6F9-5C9E-7314-4678-22D0314E41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37526661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05C3E2-E170-9268-25A1-AE60BCD4A181}"/>
              </a:ext>
            </a:extLst>
          </p:cNvPr>
          <p:cNvSpPr>
            <a:spLocks noGrp="1"/>
          </p:cNvSpPr>
          <p:nvPr>
            <p:ph type="title"/>
          </p:nvPr>
        </p:nvSpPr>
        <p:spPr/>
        <p:txBody>
          <a:bodyPr/>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FDC4665-0C8C-E09A-7C93-4DB3CB0A64FB}"/>
              </a:ext>
            </a:extLst>
          </p:cNvPr>
          <p:cNvSpPr>
            <a:spLocks noGrp="1"/>
          </p:cNvSpPr>
          <p:nvPr>
            <p:ph type="body" orient="vert" idx="1"/>
          </p:nvPr>
        </p:nvSpPr>
        <p:spPr/>
        <p:txBody>
          <a:bodyPr vert="eaVert"/>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863F176-85B0-9D54-437B-996F56A1D5B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AD9FF4C6-8C08-CBB4-3CE2-59E6FA53D10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DD7E2D5-E6C7-D872-FB2D-BAF970486C9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7" name="Imagen 6">
            <a:extLst>
              <a:ext uri="{FF2B5EF4-FFF2-40B4-BE49-F238E27FC236}">
                <a16:creationId xmlns:a16="http://schemas.microsoft.com/office/drawing/2014/main" id="{EF3E40D0-5D5D-C662-236C-B8B0F9268F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25280545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BAB6635-A1FA-05FB-BAB0-2B865D5253CF}"/>
              </a:ext>
            </a:extLst>
          </p:cNvPr>
          <p:cNvSpPr>
            <a:spLocks noGrp="1"/>
          </p:cNvSpPr>
          <p:nvPr>
            <p:ph type="title" orient="vert"/>
          </p:nvPr>
        </p:nvSpPr>
        <p:spPr>
          <a:xfrm>
            <a:off x="8724900" y="365125"/>
            <a:ext cx="2628900" cy="5811838"/>
          </a:xfrm>
        </p:spPr>
        <p:txBody>
          <a:bodyPr vert="eaVert"/>
          <a:lstStyle>
            <a:lvl1pPr>
              <a:defRPr>
                <a:latin typeface="Verdana" panose="020B0604030504040204" pitchFamily="34" charset="0"/>
              </a:defRPr>
            </a:lvl1p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86005000-C67B-39FC-C963-1BE222E2F73B}"/>
              </a:ext>
            </a:extLst>
          </p:cNvPr>
          <p:cNvSpPr>
            <a:spLocks noGrp="1"/>
          </p:cNvSpPr>
          <p:nvPr>
            <p:ph type="body" orient="vert" idx="1"/>
          </p:nvPr>
        </p:nvSpPr>
        <p:spPr>
          <a:xfrm>
            <a:off x="838200" y="365125"/>
            <a:ext cx="7734300" cy="5811838"/>
          </a:xfrm>
        </p:spPr>
        <p:txBody>
          <a:bodyPr vert="eaVert"/>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277B06B-FF69-1B1F-5058-EED75F49A9FE}"/>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9A1E3432-7CD9-B690-69AF-9AB3EC20FD42}"/>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40FBBF71-D1BB-B37A-0A5C-4B7A1432A52A}"/>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7" name="Imagen 6">
            <a:extLst>
              <a:ext uri="{FF2B5EF4-FFF2-40B4-BE49-F238E27FC236}">
                <a16:creationId xmlns:a16="http://schemas.microsoft.com/office/drawing/2014/main" id="{16B62F7C-E6A5-7B90-62E7-84AC366F9D3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1982265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F663A175-52FA-6661-1F93-E14E5215D728}"/>
              </a:ext>
            </a:extLst>
          </p:cNvPr>
          <p:cNvSpPr/>
          <p:nvPr userDrawn="1"/>
        </p:nvSpPr>
        <p:spPr>
          <a:xfrm>
            <a:off x="0" y="6721474"/>
            <a:ext cx="12192000" cy="136525"/>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a:extLst>
              <a:ext uri="{FF2B5EF4-FFF2-40B4-BE49-F238E27FC236}">
                <a16:creationId xmlns:a16="http://schemas.microsoft.com/office/drawing/2014/main" id="{FF67EBDA-1686-58DA-2E89-5F2ED74288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Tree>
    <p:extLst>
      <p:ext uri="{BB962C8B-B14F-4D97-AF65-F5344CB8AC3E}">
        <p14:creationId xmlns:p14="http://schemas.microsoft.com/office/powerpoint/2010/main" val="3572207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2_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F663A175-52FA-6661-1F93-E14E5215D728}"/>
              </a:ext>
            </a:extLst>
          </p:cNvPr>
          <p:cNvSpPr/>
          <p:nvPr userDrawn="1"/>
        </p:nvSpPr>
        <p:spPr>
          <a:xfrm>
            <a:off x="0" y="6721474"/>
            <a:ext cx="12192000" cy="136525"/>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Imagen 8">
            <a:extLst>
              <a:ext uri="{FF2B5EF4-FFF2-40B4-BE49-F238E27FC236}">
                <a16:creationId xmlns:a16="http://schemas.microsoft.com/office/drawing/2014/main" id="{01117F2D-33B2-8F8B-3570-2B1DB3D03B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19" y="160369"/>
            <a:ext cx="1211761" cy="539050"/>
          </a:xfrm>
          <a:prstGeom prst="rect">
            <a:avLst/>
          </a:prstGeom>
        </p:spPr>
      </p:pic>
    </p:spTree>
    <p:extLst>
      <p:ext uri="{BB962C8B-B14F-4D97-AF65-F5344CB8AC3E}">
        <p14:creationId xmlns:p14="http://schemas.microsoft.com/office/powerpoint/2010/main" val="3474469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3_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F663A175-52FA-6661-1F93-E14E5215D728}"/>
              </a:ext>
            </a:extLst>
          </p:cNvPr>
          <p:cNvSpPr/>
          <p:nvPr userDrawn="1"/>
        </p:nvSpPr>
        <p:spPr>
          <a:xfrm>
            <a:off x="0" y="6721474"/>
            <a:ext cx="12192000" cy="136525"/>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a:extLst>
              <a:ext uri="{FF2B5EF4-FFF2-40B4-BE49-F238E27FC236}">
                <a16:creationId xmlns:a16="http://schemas.microsoft.com/office/drawing/2014/main" id="{456EFF60-A50B-0345-DE87-0B3B5832808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47919" y="160369"/>
            <a:ext cx="1211761" cy="539050"/>
          </a:xfrm>
          <a:prstGeom prst="rect">
            <a:avLst/>
          </a:prstGeom>
        </p:spPr>
      </p:pic>
    </p:spTree>
    <p:extLst>
      <p:ext uri="{BB962C8B-B14F-4D97-AF65-F5344CB8AC3E}">
        <p14:creationId xmlns:p14="http://schemas.microsoft.com/office/powerpoint/2010/main" val="664417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D372B7A6-A835-44A5-27AF-2CE0DFF7B7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36523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1_Encabezado de sección">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768AF38C-7AA8-7B59-8C18-C2A2BEC6B0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19" y="160369"/>
            <a:ext cx="1211761" cy="539050"/>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a:xfrm>
            <a:off x="8998527" y="5751513"/>
            <a:ext cx="2743200" cy="365125"/>
          </a:xfrm>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2492472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7719D9-6E19-756E-2B49-89BEBAF3BD07}"/>
              </a:ext>
            </a:extLst>
          </p:cNvPr>
          <p:cNvSpPr>
            <a:spLocks noGrp="1"/>
          </p:cNvSpPr>
          <p:nvPr>
            <p:ph type="title"/>
          </p:nvPr>
        </p:nvSpPr>
        <p:spPr>
          <a:xfrm>
            <a:off x="838200" y="3911889"/>
            <a:ext cx="10515600" cy="1325563"/>
          </a:xfrm>
        </p:spPr>
        <p:txBody>
          <a:bodyPr anchor="t">
            <a:normAutofit/>
          </a:bodyPr>
          <a:lstStyle>
            <a:lvl1pPr algn="l">
              <a:defRPr sz="1600"/>
            </a:lvl1pPr>
          </a:lstStyle>
          <a:p>
            <a:r>
              <a:rPr lang="es-MX"/>
              <a:t>Haz clic para modificar el estilo de título del patrón</a:t>
            </a:r>
            <a:endParaRPr lang="es-CO"/>
          </a:p>
        </p:txBody>
      </p:sp>
      <p:sp>
        <p:nvSpPr>
          <p:cNvPr id="3" name="Marcador de fecha 2">
            <a:extLst>
              <a:ext uri="{FF2B5EF4-FFF2-40B4-BE49-F238E27FC236}">
                <a16:creationId xmlns:a16="http://schemas.microsoft.com/office/drawing/2014/main" id="{0D3BD13A-1733-38E8-5FEA-CA73FDD4815E}"/>
              </a:ext>
            </a:extLst>
          </p:cNvPr>
          <p:cNvSpPr>
            <a:spLocks noGrp="1"/>
          </p:cNvSpPr>
          <p:nvPr>
            <p:ph type="dt" sz="half" idx="10"/>
          </p:nvPr>
        </p:nvSpPr>
        <p:spPr/>
        <p:txBody>
          <a:bodyPr/>
          <a:lstStyle/>
          <a:p>
            <a:fld id="{856A6FAC-9192-436B-870E-80DDE60983C7}" type="datetimeFigureOut">
              <a:rPr lang="es-CO" smtClean="0"/>
              <a:pPr/>
              <a:t>5/11/2024</a:t>
            </a:fld>
            <a:endParaRPr lang="es-CO"/>
          </a:p>
        </p:txBody>
      </p:sp>
      <p:sp>
        <p:nvSpPr>
          <p:cNvPr id="4" name="Marcador de pie de página 3">
            <a:extLst>
              <a:ext uri="{FF2B5EF4-FFF2-40B4-BE49-F238E27FC236}">
                <a16:creationId xmlns:a16="http://schemas.microsoft.com/office/drawing/2014/main" id="{5E3D9CDF-0F45-78E5-953C-7111CC88D7B6}"/>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301E63B4-B3C8-E21A-7DC4-BDF990A926D9}"/>
              </a:ext>
            </a:extLst>
          </p:cNvPr>
          <p:cNvSpPr>
            <a:spLocks noGrp="1"/>
          </p:cNvSpPr>
          <p:nvPr>
            <p:ph type="sldNum" sz="quarter" idx="12"/>
          </p:nvPr>
        </p:nvSpPr>
        <p:spPr/>
        <p:txBody>
          <a:bodyPr/>
          <a:lstStyle/>
          <a:p>
            <a:fld id="{C74CBB0B-5D0C-43FE-9043-22172208F6F8}" type="slidenum">
              <a:rPr lang="es-CO" smtClean="0"/>
              <a:pPr/>
              <a:t>‹Nº›</a:t>
            </a:fld>
            <a:endParaRPr lang="es-CO"/>
          </a:p>
        </p:txBody>
      </p:sp>
      <p:pic>
        <p:nvPicPr>
          <p:cNvPr id="6" name="Imagen 5">
            <a:extLst>
              <a:ext uri="{FF2B5EF4-FFF2-40B4-BE49-F238E27FC236}">
                <a16:creationId xmlns:a16="http://schemas.microsoft.com/office/drawing/2014/main" id="{B6353E25-F070-6B02-73D9-1885346AEF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
        <p:nvSpPr>
          <p:cNvPr id="8" name="Marcador de posición de imagen 7">
            <a:extLst>
              <a:ext uri="{FF2B5EF4-FFF2-40B4-BE49-F238E27FC236}">
                <a16:creationId xmlns:a16="http://schemas.microsoft.com/office/drawing/2014/main" id="{7D18049B-DD02-E2AD-DED5-8E2131196789}"/>
              </a:ext>
            </a:extLst>
          </p:cNvPr>
          <p:cNvSpPr>
            <a:spLocks noGrp="1"/>
          </p:cNvSpPr>
          <p:nvPr>
            <p:ph type="pic" sz="quarter" idx="13"/>
          </p:nvPr>
        </p:nvSpPr>
        <p:spPr>
          <a:xfrm>
            <a:off x="0" y="1006475"/>
            <a:ext cx="12192000" cy="2300288"/>
          </a:xfrm>
        </p:spPr>
        <p:txBody>
          <a:bodyPr/>
          <a:lstStyle/>
          <a:p>
            <a:endParaRPr lang="es-CO"/>
          </a:p>
        </p:txBody>
      </p:sp>
    </p:spTree>
    <p:extLst>
      <p:ext uri="{BB962C8B-B14F-4D97-AF65-F5344CB8AC3E}">
        <p14:creationId xmlns:p14="http://schemas.microsoft.com/office/powerpoint/2010/main" val="3788948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sp>
        <p:nvSpPr>
          <p:cNvPr id="3" name="Marcador de fecha 2">
            <a:extLst>
              <a:ext uri="{FF2B5EF4-FFF2-40B4-BE49-F238E27FC236}">
                <a16:creationId xmlns:a16="http://schemas.microsoft.com/office/drawing/2014/main" id="{0D3BD13A-1733-38E8-5FEA-CA73FDD4815E}"/>
              </a:ext>
            </a:extLst>
          </p:cNvPr>
          <p:cNvSpPr>
            <a:spLocks noGrp="1"/>
          </p:cNvSpPr>
          <p:nvPr>
            <p:ph type="dt" sz="half" idx="10"/>
          </p:nvPr>
        </p:nvSpPr>
        <p:spPr/>
        <p:txBody>
          <a:bodyPr/>
          <a:lstStyle/>
          <a:p>
            <a:fld id="{856A6FAC-9192-436B-870E-80DDE60983C7}" type="datetimeFigureOut">
              <a:rPr lang="es-CO" smtClean="0"/>
              <a:pPr/>
              <a:t>5/11/2024</a:t>
            </a:fld>
            <a:endParaRPr lang="es-CO"/>
          </a:p>
        </p:txBody>
      </p:sp>
      <p:sp>
        <p:nvSpPr>
          <p:cNvPr id="4" name="Marcador de pie de página 3">
            <a:extLst>
              <a:ext uri="{FF2B5EF4-FFF2-40B4-BE49-F238E27FC236}">
                <a16:creationId xmlns:a16="http://schemas.microsoft.com/office/drawing/2014/main" id="{5E3D9CDF-0F45-78E5-953C-7111CC88D7B6}"/>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301E63B4-B3C8-E21A-7DC4-BDF990A926D9}"/>
              </a:ext>
            </a:extLst>
          </p:cNvPr>
          <p:cNvSpPr>
            <a:spLocks noGrp="1"/>
          </p:cNvSpPr>
          <p:nvPr>
            <p:ph type="sldNum" sz="quarter" idx="12"/>
          </p:nvPr>
        </p:nvSpPr>
        <p:spPr/>
        <p:txBody>
          <a:bodyPr/>
          <a:lstStyle/>
          <a:p>
            <a:fld id="{C74CBB0B-5D0C-43FE-9043-22172208F6F8}" type="slidenum">
              <a:rPr lang="es-CO" smtClean="0"/>
              <a:pPr/>
              <a:t>‹Nº›</a:t>
            </a:fld>
            <a:endParaRPr lang="es-CO"/>
          </a:p>
        </p:txBody>
      </p:sp>
      <p:pic>
        <p:nvPicPr>
          <p:cNvPr id="6" name="Imagen 5">
            <a:extLst>
              <a:ext uri="{FF2B5EF4-FFF2-40B4-BE49-F238E27FC236}">
                <a16:creationId xmlns:a16="http://schemas.microsoft.com/office/drawing/2014/main" id="{B6353E25-F070-6B02-73D9-1885346AEF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90119" y="160369"/>
            <a:ext cx="1211761" cy="539050"/>
          </a:xfrm>
          <a:prstGeom prst="rect">
            <a:avLst/>
          </a:prstGeom>
        </p:spPr>
      </p:pic>
      <p:sp>
        <p:nvSpPr>
          <p:cNvPr id="8" name="Marcador de posición de imagen 7">
            <a:extLst>
              <a:ext uri="{FF2B5EF4-FFF2-40B4-BE49-F238E27FC236}">
                <a16:creationId xmlns:a16="http://schemas.microsoft.com/office/drawing/2014/main" id="{7D18049B-DD02-E2AD-DED5-8E2131196789}"/>
              </a:ext>
            </a:extLst>
          </p:cNvPr>
          <p:cNvSpPr>
            <a:spLocks noGrp="1"/>
          </p:cNvSpPr>
          <p:nvPr>
            <p:ph type="pic" sz="quarter" idx="13"/>
          </p:nvPr>
        </p:nvSpPr>
        <p:spPr>
          <a:xfrm>
            <a:off x="0" y="4557712"/>
            <a:ext cx="12192000" cy="2300288"/>
          </a:xfrm>
        </p:spPr>
        <p:txBody>
          <a:bodyPr/>
          <a:lstStyle/>
          <a:p>
            <a:endParaRPr lang="es-CO"/>
          </a:p>
        </p:txBody>
      </p:sp>
      <p:sp>
        <p:nvSpPr>
          <p:cNvPr id="7" name="Título 1">
            <a:extLst>
              <a:ext uri="{FF2B5EF4-FFF2-40B4-BE49-F238E27FC236}">
                <a16:creationId xmlns:a16="http://schemas.microsoft.com/office/drawing/2014/main" id="{5BBD34A9-845A-96D3-7035-FBC7BF05766F}"/>
              </a:ext>
            </a:extLst>
          </p:cNvPr>
          <p:cNvSpPr>
            <a:spLocks noGrp="1"/>
          </p:cNvSpPr>
          <p:nvPr>
            <p:ph type="title"/>
          </p:nvPr>
        </p:nvSpPr>
        <p:spPr>
          <a:xfrm>
            <a:off x="838200" y="2332830"/>
            <a:ext cx="10515600" cy="1325563"/>
          </a:xfrm>
        </p:spPr>
        <p:txBody>
          <a:bodyPr anchor="t">
            <a:normAutofit/>
          </a:bodyPr>
          <a:lstStyle>
            <a:lvl1pPr algn="l">
              <a:defRPr sz="1600"/>
            </a:lvl1pPr>
          </a:lstStyle>
          <a:p>
            <a:r>
              <a:rPr lang="es-MX"/>
              <a:t>Haz clic para modificar el estilo de título del patrón</a:t>
            </a:r>
            <a:endParaRPr lang="es-CO"/>
          </a:p>
        </p:txBody>
      </p:sp>
    </p:spTree>
    <p:extLst>
      <p:ext uri="{BB962C8B-B14F-4D97-AF65-F5344CB8AC3E}">
        <p14:creationId xmlns:p14="http://schemas.microsoft.com/office/powerpoint/2010/main" val="3026978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F842174-351A-5C35-E775-1CDC59E177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5D2E68F-9A0D-D89E-ED06-73EDB9E63B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0A95696-420C-C45E-6F3E-ED258E8D8B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defRPr>
            </a:lvl1pPr>
          </a:lstStyle>
          <a:p>
            <a:fld id="{856A6FAC-9192-436B-870E-80DDE60983C7}" type="datetimeFigureOut">
              <a:rPr lang="es-CO" smtClean="0"/>
              <a:pPr/>
              <a:t>5/11/2024</a:t>
            </a:fld>
            <a:endParaRPr lang="es-CO"/>
          </a:p>
        </p:txBody>
      </p:sp>
      <p:sp>
        <p:nvSpPr>
          <p:cNvPr id="5" name="Marcador de pie de página 4">
            <a:extLst>
              <a:ext uri="{FF2B5EF4-FFF2-40B4-BE49-F238E27FC236}">
                <a16:creationId xmlns:a16="http://schemas.microsoft.com/office/drawing/2014/main" id="{4BEF4216-2A8E-0656-28FD-6CAD51853C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26FEC2FF-6B1B-D345-F657-95FAADED47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defRPr>
            </a:lvl1pPr>
          </a:lstStyle>
          <a:p>
            <a:fld id="{C74CBB0B-5D0C-43FE-9043-22172208F6F8}" type="slidenum">
              <a:rPr lang="es-CO" smtClean="0"/>
              <a:pPr/>
              <a:t>‹Nº›</a:t>
            </a:fld>
            <a:endParaRPr lang="es-CO"/>
          </a:p>
        </p:txBody>
      </p:sp>
      <p:sp>
        <p:nvSpPr>
          <p:cNvPr id="8" name="CuadroTexto 7">
            <a:extLst>
              <a:ext uri="{FF2B5EF4-FFF2-40B4-BE49-F238E27FC236}">
                <a16:creationId xmlns:a16="http://schemas.microsoft.com/office/drawing/2014/main" id="{44679AA7-BD8D-B5FA-89DF-CB6380365878}"/>
              </a:ext>
            </a:extLst>
          </p:cNvPr>
          <p:cNvSpPr txBox="1"/>
          <p:nvPr userDrawn="1"/>
        </p:nvSpPr>
        <p:spPr>
          <a:xfrm>
            <a:off x="4389582" y="6538912"/>
            <a:ext cx="6964218" cy="246221"/>
          </a:xfrm>
          <a:prstGeom prst="rect">
            <a:avLst/>
          </a:prstGeom>
          <a:noFill/>
        </p:spPr>
        <p:txBody>
          <a:bodyPr wrap="square">
            <a:spAutoFit/>
          </a:bodyPr>
          <a:lstStyle/>
          <a:p>
            <a:pPr algn="r"/>
            <a:r>
              <a:rPr lang="es-CO" sz="1000">
                <a:solidFill>
                  <a:schemeClr val="bg2">
                    <a:lumMod val="75000"/>
                  </a:schemeClr>
                </a:solidFill>
                <a:latin typeface="+mn-lt"/>
              </a:rPr>
              <a:t>CÓDIGO: CCE-COM-FM-15  VERSIÓN: 01 DEL </a:t>
            </a:r>
            <a:r>
              <a:rPr lang="es-CO" sz="1000">
                <a:solidFill>
                  <a:schemeClr val="bg2">
                    <a:lumMod val="75000"/>
                  </a:schemeClr>
                </a:solidFill>
              </a:rPr>
              <a:t>01-06-2024</a:t>
            </a:r>
            <a:endParaRPr lang="es-CO" sz="1000">
              <a:solidFill>
                <a:schemeClr val="bg2">
                  <a:lumMod val="75000"/>
                </a:schemeClr>
              </a:solidFill>
              <a:latin typeface="+mn-lt"/>
            </a:endParaRPr>
          </a:p>
        </p:txBody>
      </p:sp>
    </p:spTree>
    <p:extLst>
      <p:ext uri="{BB962C8B-B14F-4D97-AF65-F5344CB8AC3E}">
        <p14:creationId xmlns:p14="http://schemas.microsoft.com/office/powerpoint/2010/main" val="1326068950"/>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0" r:id="rId3"/>
    <p:sldLayoutId id="2147483667" r:id="rId4"/>
    <p:sldLayoutId id="2147483668" r:id="rId5"/>
    <p:sldLayoutId id="2147483651" r:id="rId6"/>
    <p:sldLayoutId id="2147483662" r:id="rId7"/>
    <p:sldLayoutId id="2147483669" r:id="rId8"/>
    <p:sldLayoutId id="2147483670" r:id="rId9"/>
    <p:sldLayoutId id="2147483663" r:id="rId10"/>
    <p:sldLayoutId id="2147483664" r:id="rId11"/>
    <p:sldLayoutId id="2147483665" r:id="rId12"/>
    <p:sldLayoutId id="2147483666" r:id="rId13"/>
    <p:sldLayoutId id="2147483650" r:id="rId14"/>
    <p:sldLayoutId id="2147483652" r:id="rId15"/>
    <p:sldLayoutId id="2147483653" r:id="rId16"/>
    <p:sldLayoutId id="2147483654" r:id="rId17"/>
    <p:sldLayoutId id="2147483655" r:id="rId18"/>
    <p:sldLayoutId id="2147483656" r:id="rId19"/>
    <p:sldLayoutId id="2147483657" r:id="rId20"/>
    <p:sldLayoutId id="2147483658" r:id="rId21"/>
    <p:sldLayoutId id="2147483659" r:id="rId22"/>
  </p:sldLayoutIdLst>
  <p:txStyles>
    <p:titleStyle>
      <a:lvl1pPr algn="l" defTabSz="914400" rtl="0" eaLnBrk="1" latinLnBrk="0" hangingPunct="1">
        <a:lnSpc>
          <a:spcPct val="90000"/>
        </a:lnSpc>
        <a:spcBef>
          <a:spcPct val="0"/>
        </a:spcBef>
        <a:buNone/>
        <a:defRPr sz="4400" kern="1200">
          <a:solidFill>
            <a:schemeClr val="tx1"/>
          </a:solidFill>
          <a:latin typeface="Verdana" panose="020B060403050404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809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9249E96-267A-E5D4-3232-98D5FCF2DB23}"/>
              </a:ext>
            </a:extLst>
          </p:cNvPr>
          <p:cNvSpPr txBox="1"/>
          <p:nvPr/>
        </p:nvSpPr>
        <p:spPr>
          <a:xfrm>
            <a:off x="608418" y="1145236"/>
            <a:ext cx="7563557" cy="461665"/>
          </a:xfrm>
          <a:prstGeom prst="rect">
            <a:avLst/>
          </a:prstGeom>
          <a:noFill/>
        </p:spPr>
        <p:txBody>
          <a:bodyPr wrap="square" lIns="91440" tIns="45720" rIns="91440" bIns="45720" anchor="t">
            <a:spAutoFit/>
          </a:bodyPr>
          <a:lstStyle/>
          <a:p>
            <a:r>
              <a:rPr lang="es-ES" sz="1800" b="1">
                <a:effectLst/>
                <a:latin typeface="Verdana" panose="020B0604030504040204" pitchFamily="34" charset="0"/>
                <a:ea typeface="Calibri" panose="020F0502020204030204" pitchFamily="34" charset="0"/>
                <a:cs typeface="Segoe UI" panose="020B0502040204020203" pitchFamily="34" charset="0"/>
              </a:rPr>
              <a:t>Subdirección de Negocios</a:t>
            </a:r>
            <a:r>
              <a:rPr lang="es-CO" sz="2400">
                <a:effectLst/>
              </a:rPr>
              <a:t> </a:t>
            </a:r>
            <a:endParaRPr lang="es-CO" sz="2400" b="1" i="0" u="none" strike="noStrike">
              <a:solidFill>
                <a:srgbClr val="FFC802"/>
              </a:solidFill>
              <a:effectLst/>
              <a:latin typeface="+mj-lt"/>
            </a:endParaRPr>
          </a:p>
        </p:txBody>
      </p:sp>
      <p:sp>
        <p:nvSpPr>
          <p:cNvPr id="4" name="Rectángulo redondeado 84">
            <a:extLst>
              <a:ext uri="{FF2B5EF4-FFF2-40B4-BE49-F238E27FC236}">
                <a16:creationId xmlns:a16="http://schemas.microsoft.com/office/drawing/2014/main" id="{78D1CF12-4049-541B-A71A-BD95F5A42B91}"/>
              </a:ext>
            </a:extLst>
          </p:cNvPr>
          <p:cNvSpPr/>
          <p:nvPr/>
        </p:nvSpPr>
        <p:spPr>
          <a:xfrm>
            <a:off x="7549662" y="1237179"/>
            <a:ext cx="4033920" cy="334460"/>
          </a:xfrm>
          <a:prstGeom prst="roundRect">
            <a:avLst>
              <a:gd name="adj" fmla="val 10468"/>
            </a:avLst>
          </a:prstGeom>
          <a:noFill/>
          <a:ln w="19050">
            <a:solidFill>
              <a:schemeClr val="bg1">
                <a:lumMod val="75000"/>
              </a:schemeClr>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s-C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CO" sz="2400" b="1">
                <a:ln>
                  <a:solidFill>
                    <a:srgbClr val="10539F"/>
                  </a:solidFill>
                </a:ln>
                <a:solidFill>
                  <a:srgbClr val="FFC802"/>
                </a:solidFill>
                <a:latin typeface="+mj-lt"/>
              </a:rPr>
              <a:t>2 Acciones</a:t>
            </a:r>
          </a:p>
        </p:txBody>
      </p:sp>
      <p:sp>
        <p:nvSpPr>
          <p:cNvPr id="8" name="Título 1">
            <a:extLst>
              <a:ext uri="{FF2B5EF4-FFF2-40B4-BE49-F238E27FC236}">
                <a16:creationId xmlns:a16="http://schemas.microsoft.com/office/drawing/2014/main" id="{1E79184B-7098-72AC-65F7-1D7E5B23952A}"/>
              </a:ext>
            </a:extLst>
          </p:cNvPr>
          <p:cNvSpPr txBox="1">
            <a:spLocks/>
          </p:cNvSpPr>
          <p:nvPr/>
        </p:nvSpPr>
        <p:spPr>
          <a:xfrm>
            <a:off x="379366" y="278221"/>
            <a:ext cx="5034899" cy="709397"/>
          </a:xfrm>
          <a:prstGeom prst="rect">
            <a:avLst/>
          </a:prstGeom>
        </p:spPr>
        <p:txBody>
          <a:bodyPr lIns="91440" tIns="45720" rIns="91440" bIns="45720" anchor="t">
            <a:normAutofit fontScale="97500"/>
          </a:bodyPr>
          <a:lstStyle>
            <a:lvl1pPr algn="l" defTabSz="914400" rtl="0" eaLnBrk="1" latinLnBrk="0" hangingPunct="1">
              <a:lnSpc>
                <a:spcPct val="90000"/>
              </a:lnSpc>
              <a:spcBef>
                <a:spcPct val="0"/>
              </a:spcBef>
              <a:buNone/>
              <a:defRPr sz="4400" b="1" kern="1200">
                <a:solidFill>
                  <a:srgbClr val="234E97"/>
                </a:solidFill>
                <a:latin typeface="Century Gothic" panose="020B0502020202020204" pitchFamily="34" charset="0"/>
                <a:ea typeface="+mj-ea"/>
                <a:cs typeface="+mj-cs"/>
              </a:defRPr>
            </a:lvl1pPr>
          </a:lstStyle>
          <a:p>
            <a:r>
              <a:rPr lang="es-ES" sz="2000">
                <a:solidFill>
                  <a:srgbClr val="FFC802"/>
                </a:solidFill>
                <a:latin typeface="+mj-lt"/>
              </a:rPr>
              <a:t>2. DETALLE DE EJECUCIÓN – PAI 2024​</a:t>
            </a:r>
            <a:endParaRPr lang="es-CO" sz="2000">
              <a:solidFill>
                <a:srgbClr val="FFC802"/>
              </a:solidFill>
              <a:latin typeface="+mj-lt"/>
            </a:endParaRPr>
          </a:p>
        </p:txBody>
      </p:sp>
      <p:graphicFrame>
        <p:nvGraphicFramePr>
          <p:cNvPr id="5" name="Tabla 4">
            <a:extLst>
              <a:ext uri="{FF2B5EF4-FFF2-40B4-BE49-F238E27FC236}">
                <a16:creationId xmlns:a16="http://schemas.microsoft.com/office/drawing/2014/main" id="{2BDA894E-9580-FACF-D156-F927D3E7B59F}"/>
              </a:ext>
            </a:extLst>
          </p:cNvPr>
          <p:cNvGraphicFramePr>
            <a:graphicFrameLocks noGrp="1"/>
          </p:cNvGraphicFramePr>
          <p:nvPr>
            <p:extLst>
              <p:ext uri="{D42A27DB-BD31-4B8C-83A1-F6EECF244321}">
                <p14:modId xmlns:p14="http://schemas.microsoft.com/office/powerpoint/2010/main" val="759108226"/>
              </p:ext>
            </p:extLst>
          </p:nvPr>
        </p:nvGraphicFramePr>
        <p:xfrm>
          <a:off x="608418" y="1972718"/>
          <a:ext cx="10446443" cy="3865375"/>
        </p:xfrm>
        <a:graphic>
          <a:graphicData uri="http://schemas.openxmlformats.org/drawingml/2006/table">
            <a:tbl>
              <a:tblPr firstRow="1" firstCol="1" bandRow="1">
                <a:tableStyleId>{5C22544A-7EE6-4342-B048-85BDC9FD1C3A}</a:tableStyleId>
              </a:tblPr>
              <a:tblGrid>
                <a:gridCol w="472238">
                  <a:extLst>
                    <a:ext uri="{9D8B030D-6E8A-4147-A177-3AD203B41FA5}">
                      <a16:colId xmlns:a16="http://schemas.microsoft.com/office/drawing/2014/main" val="2071776384"/>
                    </a:ext>
                  </a:extLst>
                </a:gridCol>
                <a:gridCol w="853618">
                  <a:extLst>
                    <a:ext uri="{9D8B030D-6E8A-4147-A177-3AD203B41FA5}">
                      <a16:colId xmlns:a16="http://schemas.microsoft.com/office/drawing/2014/main" val="3881162150"/>
                    </a:ext>
                  </a:extLst>
                </a:gridCol>
                <a:gridCol w="2735840">
                  <a:extLst>
                    <a:ext uri="{9D8B030D-6E8A-4147-A177-3AD203B41FA5}">
                      <a16:colId xmlns:a16="http://schemas.microsoft.com/office/drawing/2014/main" val="1289582091"/>
                    </a:ext>
                  </a:extLst>
                </a:gridCol>
                <a:gridCol w="2987102">
                  <a:extLst>
                    <a:ext uri="{9D8B030D-6E8A-4147-A177-3AD203B41FA5}">
                      <a16:colId xmlns:a16="http://schemas.microsoft.com/office/drawing/2014/main" val="208027029"/>
                    </a:ext>
                  </a:extLst>
                </a:gridCol>
                <a:gridCol w="782951">
                  <a:extLst>
                    <a:ext uri="{9D8B030D-6E8A-4147-A177-3AD203B41FA5}">
                      <a16:colId xmlns:a16="http://schemas.microsoft.com/office/drawing/2014/main" val="1656637115"/>
                    </a:ext>
                  </a:extLst>
                </a:gridCol>
                <a:gridCol w="761637">
                  <a:extLst>
                    <a:ext uri="{9D8B030D-6E8A-4147-A177-3AD203B41FA5}">
                      <a16:colId xmlns:a16="http://schemas.microsoft.com/office/drawing/2014/main" val="3031859640"/>
                    </a:ext>
                  </a:extLst>
                </a:gridCol>
                <a:gridCol w="1853057">
                  <a:extLst>
                    <a:ext uri="{9D8B030D-6E8A-4147-A177-3AD203B41FA5}">
                      <a16:colId xmlns:a16="http://schemas.microsoft.com/office/drawing/2014/main" val="4225570065"/>
                    </a:ext>
                  </a:extLst>
                </a:gridCol>
              </a:tblGrid>
              <a:tr h="568946">
                <a:tc>
                  <a:txBody>
                    <a:bodyPr/>
                    <a:lstStyle/>
                    <a:p>
                      <a:pPr algn="ctr">
                        <a:lnSpc>
                          <a:spcPct val="107000"/>
                        </a:lnSpc>
                        <a:spcAft>
                          <a:spcPts val="800"/>
                        </a:spcAft>
                      </a:pPr>
                      <a:r>
                        <a:rPr lang="es-CO" sz="1050">
                          <a:effectLst/>
                        </a:rPr>
                        <a:t>No.</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ID</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Actividad </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Entregable Q3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Meta Total</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Meta 3Q</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 cumplimiento </a:t>
                      </a:r>
                      <a:r>
                        <a:rPr lang="es-CO" sz="900" b="1" i="0" u="none" strike="noStrike" noProof="0">
                          <a:solidFill>
                            <a:srgbClr val="FFFFFF"/>
                          </a:solidFill>
                          <a:effectLst/>
                          <a:latin typeface="Verdana"/>
                        </a:rPr>
                        <a:t>Q3</a:t>
                      </a:r>
                    </a:p>
                  </a:txBody>
                  <a:tcPr marL="44450" marR="44450" marT="0" marB="0" anchor="ctr"/>
                </a:tc>
                <a:extLst>
                  <a:ext uri="{0D108BD9-81ED-4DB2-BD59-A6C34878D82A}">
                    <a16:rowId xmlns:a16="http://schemas.microsoft.com/office/drawing/2014/main" val="1694595212"/>
                  </a:ext>
                </a:extLst>
              </a:tr>
              <a:tr h="1746053">
                <a:tc>
                  <a:txBody>
                    <a:bodyPr/>
                    <a:lstStyle/>
                    <a:p>
                      <a:pPr algn="ctr">
                        <a:lnSpc>
                          <a:spcPct val="107000"/>
                        </a:lnSpc>
                        <a:spcAft>
                          <a:spcPts val="800"/>
                        </a:spcAft>
                      </a:pPr>
                      <a:r>
                        <a:rPr lang="es-CO" sz="1050">
                          <a:effectLst/>
                        </a:rPr>
                        <a:t>1</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SN1</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Estructurar mecanismos de agregación de demanda nuevos y renovaciones: i) instrumentos de agregación de demanda, ii) Acuerdos Marco de Precios o iii) Sistemas Dinámicos de Adquisición y iv) Catálogos derivados de IAD de MiPymes</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(03) Documentos resultado del proceso de estructuración </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8</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33% </a:t>
                      </a:r>
                      <a:endParaRPr lang="es-CO" sz="1800">
                        <a:effectLst/>
                      </a:endParaRPr>
                    </a:p>
                    <a:p>
                      <a:pPr algn="ctr">
                        <a:lnSpc>
                          <a:spcPct val="107000"/>
                        </a:lnSpc>
                        <a:spcAft>
                          <a:spcPts val="800"/>
                        </a:spcAft>
                      </a:pPr>
                      <a:endParaRPr lang="es-CO" sz="1800">
                        <a:effectLst/>
                      </a:endParaRPr>
                    </a:p>
                    <a:p>
                      <a:pPr algn="ctr">
                        <a:lnSpc>
                          <a:spcPct val="107000"/>
                        </a:lnSpc>
                        <a:spcAft>
                          <a:spcPts val="800"/>
                        </a:spcAft>
                      </a:pPr>
                      <a:r>
                        <a:rPr lang="es-CO" sz="1050">
                          <a:effectLst/>
                        </a:rPr>
                        <a:t>Se aportó solo un documento de los tres programados.</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929223750"/>
                  </a:ext>
                </a:extLst>
              </a:tr>
              <a:tr h="1550376">
                <a:tc>
                  <a:txBody>
                    <a:bodyPr/>
                    <a:lstStyle/>
                    <a:p>
                      <a:pPr algn="ctr">
                        <a:lnSpc>
                          <a:spcPct val="107000"/>
                        </a:lnSpc>
                        <a:spcAft>
                          <a:spcPts val="800"/>
                        </a:spcAft>
                      </a:pPr>
                      <a:r>
                        <a:rPr lang="es-CO" sz="1050">
                          <a:effectLst/>
                        </a:rPr>
                        <a:t>2</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SN2</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Documentar la medición del porcentaje de proveedores de economía popular en el segmento de microempresa que participa en los mecanismos de agregación de demanda puestos en operación a partir del 2023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(03) Reportes cualitativos mensuales de actores de la economía popular habilitados en los mecanismos de agregación de demanda</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13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100%</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96443218"/>
                  </a:ext>
                </a:extLst>
              </a:tr>
            </a:tbl>
          </a:graphicData>
        </a:graphic>
      </p:graphicFrame>
    </p:spTree>
    <p:extLst>
      <p:ext uri="{BB962C8B-B14F-4D97-AF65-F5344CB8AC3E}">
        <p14:creationId xmlns:p14="http://schemas.microsoft.com/office/powerpoint/2010/main" val="3912027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9249E96-267A-E5D4-3232-98D5FCF2DB23}"/>
              </a:ext>
            </a:extLst>
          </p:cNvPr>
          <p:cNvSpPr txBox="1"/>
          <p:nvPr/>
        </p:nvSpPr>
        <p:spPr>
          <a:xfrm>
            <a:off x="860560" y="1216118"/>
            <a:ext cx="7563557" cy="584775"/>
          </a:xfrm>
          <a:prstGeom prst="rect">
            <a:avLst/>
          </a:prstGeom>
          <a:noFill/>
        </p:spPr>
        <p:txBody>
          <a:bodyPr wrap="square" lIns="91440" tIns="45720" rIns="91440" bIns="45720" anchor="t">
            <a:spAutoFit/>
          </a:bodyPr>
          <a:lstStyle/>
          <a:p>
            <a:r>
              <a:rPr lang="es-CO" sz="1600" b="1" i="0" u="none" strike="noStrike">
                <a:effectLst/>
                <a:latin typeface="+mj-lt"/>
              </a:rPr>
              <a:t>Subdirección de Estudios de Mercado y Abastecimiento Estratégico </a:t>
            </a:r>
          </a:p>
        </p:txBody>
      </p:sp>
      <p:sp>
        <p:nvSpPr>
          <p:cNvPr id="4" name="Rectángulo redondeado 84">
            <a:extLst>
              <a:ext uri="{FF2B5EF4-FFF2-40B4-BE49-F238E27FC236}">
                <a16:creationId xmlns:a16="http://schemas.microsoft.com/office/drawing/2014/main" id="{78D1CF12-4049-541B-A71A-BD95F5A42B91}"/>
              </a:ext>
            </a:extLst>
          </p:cNvPr>
          <p:cNvSpPr/>
          <p:nvPr/>
        </p:nvSpPr>
        <p:spPr>
          <a:xfrm>
            <a:off x="7549662" y="1237179"/>
            <a:ext cx="4033920" cy="334460"/>
          </a:xfrm>
          <a:prstGeom prst="roundRect">
            <a:avLst>
              <a:gd name="adj" fmla="val 10468"/>
            </a:avLst>
          </a:prstGeom>
          <a:noFill/>
          <a:ln w="19050">
            <a:solidFill>
              <a:schemeClr val="bg1">
                <a:lumMod val="75000"/>
              </a:schemeClr>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s-C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CO" sz="2400" b="1">
                <a:ln>
                  <a:solidFill>
                    <a:srgbClr val="10539F"/>
                  </a:solidFill>
                </a:ln>
                <a:solidFill>
                  <a:srgbClr val="FFC802"/>
                </a:solidFill>
                <a:latin typeface="+mj-lt"/>
              </a:rPr>
              <a:t>1 Acción</a:t>
            </a:r>
          </a:p>
        </p:txBody>
      </p:sp>
      <p:sp>
        <p:nvSpPr>
          <p:cNvPr id="8" name="Título 1">
            <a:extLst>
              <a:ext uri="{FF2B5EF4-FFF2-40B4-BE49-F238E27FC236}">
                <a16:creationId xmlns:a16="http://schemas.microsoft.com/office/drawing/2014/main" id="{1E79184B-7098-72AC-65F7-1D7E5B23952A}"/>
              </a:ext>
            </a:extLst>
          </p:cNvPr>
          <p:cNvSpPr txBox="1">
            <a:spLocks/>
          </p:cNvSpPr>
          <p:nvPr/>
        </p:nvSpPr>
        <p:spPr>
          <a:xfrm>
            <a:off x="379366" y="278221"/>
            <a:ext cx="5034899" cy="709397"/>
          </a:xfrm>
          <a:prstGeom prst="rect">
            <a:avLst/>
          </a:prstGeom>
        </p:spPr>
        <p:txBody>
          <a:bodyPr lIns="91440" tIns="45720" rIns="91440" bIns="45720" anchor="t">
            <a:normAutofit fontScale="97500"/>
          </a:bodyPr>
          <a:lstStyle>
            <a:lvl1pPr algn="l" defTabSz="914400" rtl="0" eaLnBrk="1" latinLnBrk="0" hangingPunct="1">
              <a:lnSpc>
                <a:spcPct val="90000"/>
              </a:lnSpc>
              <a:spcBef>
                <a:spcPct val="0"/>
              </a:spcBef>
              <a:buNone/>
              <a:defRPr sz="4400" b="1" kern="1200">
                <a:solidFill>
                  <a:srgbClr val="234E97"/>
                </a:solidFill>
                <a:latin typeface="Century Gothic" panose="020B0502020202020204" pitchFamily="34" charset="0"/>
                <a:ea typeface="+mj-ea"/>
                <a:cs typeface="+mj-cs"/>
              </a:defRPr>
            </a:lvl1pPr>
          </a:lstStyle>
          <a:p>
            <a:r>
              <a:rPr lang="es-ES" sz="2000">
                <a:solidFill>
                  <a:srgbClr val="FFC802"/>
                </a:solidFill>
                <a:latin typeface="+mj-lt"/>
              </a:rPr>
              <a:t>2. DETALLE DE EJECUCIÓN – PAI 2024​</a:t>
            </a:r>
            <a:endParaRPr lang="es-CO" sz="2000">
              <a:solidFill>
                <a:srgbClr val="FFC802"/>
              </a:solidFill>
              <a:latin typeface="+mj-lt"/>
            </a:endParaRPr>
          </a:p>
        </p:txBody>
      </p:sp>
      <p:graphicFrame>
        <p:nvGraphicFramePr>
          <p:cNvPr id="5" name="Tabla 4">
            <a:extLst>
              <a:ext uri="{FF2B5EF4-FFF2-40B4-BE49-F238E27FC236}">
                <a16:creationId xmlns:a16="http://schemas.microsoft.com/office/drawing/2014/main" id="{B1613D42-19D6-940C-8317-ADA860ED311F}"/>
              </a:ext>
            </a:extLst>
          </p:cNvPr>
          <p:cNvGraphicFramePr>
            <a:graphicFrameLocks noGrp="1"/>
          </p:cNvGraphicFramePr>
          <p:nvPr>
            <p:extLst>
              <p:ext uri="{D42A27DB-BD31-4B8C-83A1-F6EECF244321}">
                <p14:modId xmlns:p14="http://schemas.microsoft.com/office/powerpoint/2010/main" val="1546503028"/>
              </p:ext>
            </p:extLst>
          </p:nvPr>
        </p:nvGraphicFramePr>
        <p:xfrm>
          <a:off x="860559" y="2203938"/>
          <a:ext cx="10616332" cy="3563816"/>
        </p:xfrm>
        <a:graphic>
          <a:graphicData uri="http://schemas.openxmlformats.org/drawingml/2006/table">
            <a:tbl>
              <a:tblPr firstRow="1" firstCol="1" bandRow="1">
                <a:tableStyleId>{5C22544A-7EE6-4342-B048-85BDC9FD1C3A}</a:tableStyleId>
              </a:tblPr>
              <a:tblGrid>
                <a:gridCol w="481988">
                  <a:extLst>
                    <a:ext uri="{9D8B030D-6E8A-4147-A177-3AD203B41FA5}">
                      <a16:colId xmlns:a16="http://schemas.microsoft.com/office/drawing/2014/main" val="3687266966"/>
                    </a:ext>
                  </a:extLst>
                </a:gridCol>
                <a:gridCol w="1173486">
                  <a:extLst>
                    <a:ext uri="{9D8B030D-6E8A-4147-A177-3AD203B41FA5}">
                      <a16:colId xmlns:a16="http://schemas.microsoft.com/office/drawing/2014/main" val="2434915685"/>
                    </a:ext>
                  </a:extLst>
                </a:gridCol>
                <a:gridCol w="2767139">
                  <a:extLst>
                    <a:ext uri="{9D8B030D-6E8A-4147-A177-3AD203B41FA5}">
                      <a16:colId xmlns:a16="http://schemas.microsoft.com/office/drawing/2014/main" val="191571978"/>
                    </a:ext>
                  </a:extLst>
                </a:gridCol>
                <a:gridCol w="2858728">
                  <a:extLst>
                    <a:ext uri="{9D8B030D-6E8A-4147-A177-3AD203B41FA5}">
                      <a16:colId xmlns:a16="http://schemas.microsoft.com/office/drawing/2014/main" val="419900494"/>
                    </a:ext>
                  </a:extLst>
                </a:gridCol>
                <a:gridCol w="768204">
                  <a:extLst>
                    <a:ext uri="{9D8B030D-6E8A-4147-A177-3AD203B41FA5}">
                      <a16:colId xmlns:a16="http://schemas.microsoft.com/office/drawing/2014/main" val="1115488718"/>
                    </a:ext>
                  </a:extLst>
                </a:gridCol>
                <a:gridCol w="747597">
                  <a:extLst>
                    <a:ext uri="{9D8B030D-6E8A-4147-A177-3AD203B41FA5}">
                      <a16:colId xmlns:a16="http://schemas.microsoft.com/office/drawing/2014/main" val="2278571156"/>
                    </a:ext>
                  </a:extLst>
                </a:gridCol>
                <a:gridCol w="1819190">
                  <a:extLst>
                    <a:ext uri="{9D8B030D-6E8A-4147-A177-3AD203B41FA5}">
                      <a16:colId xmlns:a16="http://schemas.microsoft.com/office/drawing/2014/main" val="137370353"/>
                    </a:ext>
                  </a:extLst>
                </a:gridCol>
              </a:tblGrid>
              <a:tr h="627237">
                <a:tc>
                  <a:txBody>
                    <a:bodyPr/>
                    <a:lstStyle/>
                    <a:p>
                      <a:pPr algn="ctr">
                        <a:lnSpc>
                          <a:spcPct val="107000"/>
                        </a:lnSpc>
                        <a:spcAft>
                          <a:spcPts val="800"/>
                        </a:spcAft>
                      </a:pPr>
                      <a:r>
                        <a:rPr lang="es-CO" sz="1100">
                          <a:effectLst/>
                        </a:rPr>
                        <a:t>No.</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ID</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Actividad </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100">
                          <a:effectLst/>
                        </a:rPr>
                        <a:t>Entregable Q3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Meta Total</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Meta 3Q</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 cumplimiento Q3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08679860"/>
                  </a:ext>
                </a:extLst>
              </a:tr>
              <a:tr h="2936579">
                <a:tc>
                  <a:txBody>
                    <a:bodyPr/>
                    <a:lstStyle/>
                    <a:p>
                      <a:pPr algn="ctr">
                        <a:lnSpc>
                          <a:spcPct val="107000"/>
                        </a:lnSpc>
                        <a:spcAft>
                          <a:spcPts val="800"/>
                        </a:spcAft>
                      </a:pPr>
                      <a:r>
                        <a:rPr lang="es-CO" sz="1100">
                          <a:effectLst/>
                        </a:rPr>
                        <a:t>1</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EMAE8</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Apoyar capacitaciones o formaciones orientadas a brindar insumos a los partícipes del sistema de compra pública relacionados con análisis de datos, seguimiento a instrumentos contractuales e implementación del Modelo de Abastecimiento Estratégico  y demás instrumentos desarrollados por la subdirección con el fin de promover la eficiencia y transparencia en la compra pública,  en el marco de la Ruta de la democratización de la compra pública.</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100">
                          <a:effectLst/>
                        </a:rPr>
                        <a:t>(1) Informe  de las sesiones realizadas en cada trimestre a los partícipes del sistema de compra pública </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2</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1</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100%</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891987071"/>
                  </a:ext>
                </a:extLst>
              </a:tr>
            </a:tbl>
          </a:graphicData>
        </a:graphic>
      </p:graphicFrame>
    </p:spTree>
    <p:extLst>
      <p:ext uri="{BB962C8B-B14F-4D97-AF65-F5344CB8AC3E}">
        <p14:creationId xmlns:p14="http://schemas.microsoft.com/office/powerpoint/2010/main" val="235973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9249E96-267A-E5D4-3232-98D5FCF2DB23}"/>
              </a:ext>
            </a:extLst>
          </p:cNvPr>
          <p:cNvSpPr txBox="1"/>
          <p:nvPr/>
        </p:nvSpPr>
        <p:spPr>
          <a:xfrm>
            <a:off x="649545" y="996321"/>
            <a:ext cx="7563557" cy="369332"/>
          </a:xfrm>
          <a:prstGeom prst="rect">
            <a:avLst/>
          </a:prstGeom>
          <a:noFill/>
        </p:spPr>
        <p:txBody>
          <a:bodyPr wrap="square" lIns="91440" tIns="45720" rIns="91440" bIns="45720" anchor="t">
            <a:spAutoFit/>
          </a:bodyPr>
          <a:lstStyle/>
          <a:p>
            <a:pPr algn="just" fontAlgn="base"/>
            <a:r>
              <a:rPr lang="es-CO" sz="1800" b="1">
                <a:effectLst/>
                <a:latin typeface="Verdana" panose="020B0604030504040204" pitchFamily="34" charset="0"/>
                <a:ea typeface="Times New Roman" panose="02020603050405020304" pitchFamily="18" charset="0"/>
                <a:cs typeface="Segoe UI" panose="020B0502040204020203" pitchFamily="34" charset="0"/>
              </a:rPr>
              <a:t>Subdirección de Información y Desarrollo Tecnológico </a:t>
            </a:r>
            <a:endParaRPr lang="es-CO" sz="1800">
              <a:effectLst/>
              <a:latin typeface="Times New Roman" panose="02020603050405020304" pitchFamily="18" charset="0"/>
              <a:ea typeface="Times New Roman" panose="02020603050405020304" pitchFamily="18" charset="0"/>
            </a:endParaRPr>
          </a:p>
        </p:txBody>
      </p:sp>
      <p:sp>
        <p:nvSpPr>
          <p:cNvPr id="4" name="Rectángulo redondeado 84">
            <a:extLst>
              <a:ext uri="{FF2B5EF4-FFF2-40B4-BE49-F238E27FC236}">
                <a16:creationId xmlns:a16="http://schemas.microsoft.com/office/drawing/2014/main" id="{78D1CF12-4049-541B-A71A-BD95F5A42B91}"/>
              </a:ext>
            </a:extLst>
          </p:cNvPr>
          <p:cNvSpPr/>
          <p:nvPr/>
        </p:nvSpPr>
        <p:spPr>
          <a:xfrm>
            <a:off x="8006861" y="824740"/>
            <a:ext cx="4033920" cy="334460"/>
          </a:xfrm>
          <a:prstGeom prst="roundRect">
            <a:avLst>
              <a:gd name="adj" fmla="val 10468"/>
            </a:avLst>
          </a:prstGeom>
          <a:noFill/>
          <a:ln w="19050">
            <a:solidFill>
              <a:schemeClr val="bg1">
                <a:lumMod val="75000"/>
              </a:schemeClr>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s-C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CO" sz="2400" b="1">
                <a:ln>
                  <a:solidFill>
                    <a:srgbClr val="10539F"/>
                  </a:solidFill>
                </a:ln>
                <a:solidFill>
                  <a:srgbClr val="FFC802"/>
                </a:solidFill>
                <a:latin typeface="+mj-lt"/>
              </a:rPr>
              <a:t>8 Acciones</a:t>
            </a:r>
          </a:p>
        </p:txBody>
      </p:sp>
      <p:sp>
        <p:nvSpPr>
          <p:cNvPr id="8" name="Título 1">
            <a:extLst>
              <a:ext uri="{FF2B5EF4-FFF2-40B4-BE49-F238E27FC236}">
                <a16:creationId xmlns:a16="http://schemas.microsoft.com/office/drawing/2014/main" id="{1E79184B-7098-72AC-65F7-1D7E5B23952A}"/>
              </a:ext>
            </a:extLst>
          </p:cNvPr>
          <p:cNvSpPr txBox="1">
            <a:spLocks/>
          </p:cNvSpPr>
          <p:nvPr/>
        </p:nvSpPr>
        <p:spPr>
          <a:xfrm>
            <a:off x="379366" y="278221"/>
            <a:ext cx="5034899" cy="709397"/>
          </a:xfrm>
          <a:prstGeom prst="rect">
            <a:avLst/>
          </a:prstGeom>
        </p:spPr>
        <p:txBody>
          <a:bodyPr lIns="91440" tIns="45720" rIns="91440" bIns="45720" anchor="t">
            <a:normAutofit fontScale="97500"/>
          </a:bodyPr>
          <a:lstStyle>
            <a:lvl1pPr algn="l" defTabSz="914400" rtl="0" eaLnBrk="1" latinLnBrk="0" hangingPunct="1">
              <a:lnSpc>
                <a:spcPct val="90000"/>
              </a:lnSpc>
              <a:spcBef>
                <a:spcPct val="0"/>
              </a:spcBef>
              <a:buNone/>
              <a:defRPr sz="4400" b="1" kern="1200">
                <a:solidFill>
                  <a:srgbClr val="234E97"/>
                </a:solidFill>
                <a:latin typeface="Century Gothic" panose="020B0502020202020204" pitchFamily="34" charset="0"/>
                <a:ea typeface="+mj-ea"/>
                <a:cs typeface="+mj-cs"/>
              </a:defRPr>
            </a:lvl1pPr>
          </a:lstStyle>
          <a:p>
            <a:r>
              <a:rPr lang="es-ES" sz="2000">
                <a:solidFill>
                  <a:srgbClr val="FFC802"/>
                </a:solidFill>
                <a:latin typeface="+mj-lt"/>
              </a:rPr>
              <a:t>2. DETALLE DE EJECUCIÓN – PAI 2024​</a:t>
            </a:r>
            <a:endParaRPr lang="es-CO" sz="2000">
              <a:solidFill>
                <a:srgbClr val="FFC802"/>
              </a:solidFill>
              <a:latin typeface="+mj-lt"/>
            </a:endParaRPr>
          </a:p>
        </p:txBody>
      </p:sp>
      <p:graphicFrame>
        <p:nvGraphicFramePr>
          <p:cNvPr id="5" name="Tabla 4">
            <a:extLst>
              <a:ext uri="{FF2B5EF4-FFF2-40B4-BE49-F238E27FC236}">
                <a16:creationId xmlns:a16="http://schemas.microsoft.com/office/drawing/2014/main" id="{C6F1C799-A4BA-87F2-33E5-CE39F27573E9}"/>
              </a:ext>
            </a:extLst>
          </p:cNvPr>
          <p:cNvGraphicFramePr>
            <a:graphicFrameLocks noGrp="1"/>
          </p:cNvGraphicFramePr>
          <p:nvPr>
            <p:extLst>
              <p:ext uri="{D42A27DB-BD31-4B8C-83A1-F6EECF244321}">
                <p14:modId xmlns:p14="http://schemas.microsoft.com/office/powerpoint/2010/main" val="2106860575"/>
              </p:ext>
            </p:extLst>
          </p:nvPr>
        </p:nvGraphicFramePr>
        <p:xfrm>
          <a:off x="844062" y="1374356"/>
          <a:ext cx="10456984" cy="4909212"/>
        </p:xfrm>
        <a:graphic>
          <a:graphicData uri="http://schemas.openxmlformats.org/drawingml/2006/table">
            <a:tbl>
              <a:tblPr firstRow="1" firstCol="1" bandRow="1">
                <a:tableStyleId>{5C22544A-7EE6-4342-B048-85BDC9FD1C3A}</a:tableStyleId>
              </a:tblPr>
              <a:tblGrid>
                <a:gridCol w="452362">
                  <a:extLst>
                    <a:ext uri="{9D8B030D-6E8A-4147-A177-3AD203B41FA5}">
                      <a16:colId xmlns:a16="http://schemas.microsoft.com/office/drawing/2014/main" val="866459593"/>
                    </a:ext>
                  </a:extLst>
                </a:gridCol>
                <a:gridCol w="571651">
                  <a:extLst>
                    <a:ext uri="{9D8B030D-6E8A-4147-A177-3AD203B41FA5}">
                      <a16:colId xmlns:a16="http://schemas.microsoft.com/office/drawing/2014/main" val="3370246535"/>
                    </a:ext>
                  </a:extLst>
                </a:gridCol>
                <a:gridCol w="3343807">
                  <a:extLst>
                    <a:ext uri="{9D8B030D-6E8A-4147-A177-3AD203B41FA5}">
                      <a16:colId xmlns:a16="http://schemas.microsoft.com/office/drawing/2014/main" val="381068559"/>
                    </a:ext>
                  </a:extLst>
                </a:gridCol>
                <a:gridCol w="3257869">
                  <a:extLst>
                    <a:ext uri="{9D8B030D-6E8A-4147-A177-3AD203B41FA5}">
                      <a16:colId xmlns:a16="http://schemas.microsoft.com/office/drawing/2014/main" val="1504606117"/>
                    </a:ext>
                  </a:extLst>
                </a:gridCol>
                <a:gridCol w="742476">
                  <a:extLst>
                    <a:ext uri="{9D8B030D-6E8A-4147-A177-3AD203B41FA5}">
                      <a16:colId xmlns:a16="http://schemas.microsoft.com/office/drawing/2014/main" val="1992074004"/>
                    </a:ext>
                  </a:extLst>
                </a:gridCol>
                <a:gridCol w="939958">
                  <a:extLst>
                    <a:ext uri="{9D8B030D-6E8A-4147-A177-3AD203B41FA5}">
                      <a16:colId xmlns:a16="http://schemas.microsoft.com/office/drawing/2014/main" val="3514854423"/>
                    </a:ext>
                  </a:extLst>
                </a:gridCol>
                <a:gridCol w="1148861">
                  <a:extLst>
                    <a:ext uri="{9D8B030D-6E8A-4147-A177-3AD203B41FA5}">
                      <a16:colId xmlns:a16="http://schemas.microsoft.com/office/drawing/2014/main" val="2943261447"/>
                    </a:ext>
                  </a:extLst>
                </a:gridCol>
              </a:tblGrid>
              <a:tr h="346161">
                <a:tc>
                  <a:txBody>
                    <a:bodyPr/>
                    <a:lstStyle/>
                    <a:p>
                      <a:pPr algn="ctr">
                        <a:lnSpc>
                          <a:spcPct val="107000"/>
                        </a:lnSpc>
                        <a:spcAft>
                          <a:spcPts val="800"/>
                        </a:spcAft>
                      </a:pPr>
                      <a:r>
                        <a:rPr lang="es-CO" sz="1000">
                          <a:effectLst/>
                        </a:rPr>
                        <a:t>No.</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ID</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Actividad </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Entregable Q3</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Meta Total</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Meta 3Q</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 cumplimiento</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extLst>
                  <a:ext uri="{0D108BD9-81ED-4DB2-BD59-A6C34878D82A}">
                    <a16:rowId xmlns:a16="http://schemas.microsoft.com/office/drawing/2014/main" val="4252264409"/>
                  </a:ext>
                </a:extLst>
              </a:tr>
              <a:tr h="951590">
                <a:tc>
                  <a:txBody>
                    <a:bodyPr/>
                    <a:lstStyle/>
                    <a:p>
                      <a:pPr algn="ctr">
                        <a:lnSpc>
                          <a:spcPct val="107000"/>
                        </a:lnSpc>
                        <a:spcAft>
                          <a:spcPts val="800"/>
                        </a:spcAft>
                      </a:pPr>
                      <a:r>
                        <a:rPr lang="es-CO" sz="1000">
                          <a:effectLst/>
                        </a:rPr>
                        <a:t>1</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IDT1</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Desarrollo evolutivo de una plataforma tecnológica que habilite mecanismos de agregación de demanda por parte de las entidades estatales a actores de la economía popular - Mi Mercado Popular</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(01) Informe de avance trimestre 3</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4</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100%</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extLst>
                  <a:ext uri="{0D108BD9-81ED-4DB2-BD59-A6C34878D82A}">
                    <a16:rowId xmlns:a16="http://schemas.microsoft.com/office/drawing/2014/main" val="3949386218"/>
                  </a:ext>
                </a:extLst>
              </a:tr>
              <a:tr h="706201">
                <a:tc>
                  <a:txBody>
                    <a:bodyPr/>
                    <a:lstStyle/>
                    <a:p>
                      <a:pPr algn="ctr">
                        <a:lnSpc>
                          <a:spcPct val="107000"/>
                        </a:lnSpc>
                        <a:spcAft>
                          <a:spcPts val="800"/>
                        </a:spcAft>
                      </a:pPr>
                      <a:r>
                        <a:rPr lang="es-CO" sz="1000">
                          <a:effectLst/>
                        </a:rPr>
                        <a:t>2</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IDT2</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Avanzar en la Interoperabilidad del SECOP con el Registro Único de Proponentes - RUP</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(01) Documentos con requerimientos funcionales y técnicos</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3</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0%</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extLst>
                  <a:ext uri="{0D108BD9-81ED-4DB2-BD59-A6C34878D82A}">
                    <a16:rowId xmlns:a16="http://schemas.microsoft.com/office/drawing/2014/main" val="3260869522"/>
                  </a:ext>
                </a:extLst>
              </a:tr>
              <a:tr h="634394">
                <a:tc>
                  <a:txBody>
                    <a:bodyPr/>
                    <a:lstStyle/>
                    <a:p>
                      <a:pPr algn="ctr">
                        <a:lnSpc>
                          <a:spcPct val="107000"/>
                        </a:lnSpc>
                        <a:spcAft>
                          <a:spcPts val="800"/>
                        </a:spcAft>
                      </a:pPr>
                      <a:r>
                        <a:rPr lang="es-CO" sz="1000">
                          <a:effectLst/>
                        </a:rPr>
                        <a:t>3</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IDT3</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Desarrollar el reto Gov Tech </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(01) Documento que contenga la estrategia para el desarrollo del proyecto.</a:t>
                      </a:r>
                      <a:br>
                        <a:rPr lang="es-CO" sz="1000">
                          <a:effectLst/>
                        </a:rPr>
                      </a:br>
                      <a:r>
                        <a:rPr lang="es-CO" sz="1000">
                          <a:effectLst/>
                        </a:rPr>
                        <a:t>(01) Informes de avance de documento final</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8</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2</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100%</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extLst>
                  <a:ext uri="{0D108BD9-81ED-4DB2-BD59-A6C34878D82A}">
                    <a16:rowId xmlns:a16="http://schemas.microsoft.com/office/drawing/2014/main" val="675786468"/>
                  </a:ext>
                </a:extLst>
              </a:tr>
              <a:tr h="526182">
                <a:tc>
                  <a:txBody>
                    <a:bodyPr/>
                    <a:lstStyle/>
                    <a:p>
                      <a:pPr algn="ctr">
                        <a:lnSpc>
                          <a:spcPct val="107000"/>
                        </a:lnSpc>
                        <a:spcAft>
                          <a:spcPts val="800"/>
                        </a:spcAft>
                      </a:pPr>
                      <a:r>
                        <a:rPr lang="es-CO" sz="1000">
                          <a:effectLst/>
                        </a:rPr>
                        <a:t>4</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IDT4</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IDT4 Avanzar en el desarrollo del Modelo Integral de Gobernanza de Datos de la ANCP-CCE</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(01) Informes de avance trimestres</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5</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100%</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extLst>
                  <a:ext uri="{0D108BD9-81ED-4DB2-BD59-A6C34878D82A}">
                    <a16:rowId xmlns:a16="http://schemas.microsoft.com/office/drawing/2014/main" val="1027835615"/>
                  </a:ext>
                </a:extLst>
              </a:tr>
              <a:tr h="346161">
                <a:tc>
                  <a:txBody>
                    <a:bodyPr/>
                    <a:lstStyle/>
                    <a:p>
                      <a:pPr algn="ctr">
                        <a:lnSpc>
                          <a:spcPct val="107000"/>
                        </a:lnSpc>
                        <a:spcAft>
                          <a:spcPts val="800"/>
                        </a:spcAft>
                      </a:pPr>
                      <a:r>
                        <a:rPr lang="es-CO" sz="1000">
                          <a:effectLst/>
                        </a:rPr>
                        <a:t>5</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IDT5</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Elaborar e implementar la política de Gobierno Digital </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(01) Informes de avances trimestrales</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6</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100%</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extLst>
                  <a:ext uri="{0D108BD9-81ED-4DB2-BD59-A6C34878D82A}">
                    <a16:rowId xmlns:a16="http://schemas.microsoft.com/office/drawing/2014/main" val="1137766351"/>
                  </a:ext>
                </a:extLst>
              </a:tr>
              <a:tr h="346161">
                <a:tc>
                  <a:txBody>
                    <a:bodyPr/>
                    <a:lstStyle/>
                    <a:p>
                      <a:pPr algn="ctr">
                        <a:lnSpc>
                          <a:spcPct val="107000"/>
                        </a:lnSpc>
                        <a:spcAft>
                          <a:spcPts val="800"/>
                        </a:spcAft>
                      </a:pPr>
                      <a:r>
                        <a:rPr lang="es-CO" sz="1000">
                          <a:effectLst/>
                        </a:rPr>
                        <a:t>6</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IDT6</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Elaborar e implementar el Modelo de Seguridad Privacidad de la Información </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(01) Informes de avance trimestrales</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6</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100%</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extLst>
                  <a:ext uri="{0D108BD9-81ED-4DB2-BD59-A6C34878D82A}">
                    <a16:rowId xmlns:a16="http://schemas.microsoft.com/office/drawing/2014/main" val="3474119228"/>
                  </a:ext>
                </a:extLst>
              </a:tr>
              <a:tr h="346161">
                <a:tc>
                  <a:txBody>
                    <a:bodyPr/>
                    <a:lstStyle/>
                    <a:p>
                      <a:pPr algn="ctr">
                        <a:lnSpc>
                          <a:spcPct val="107000"/>
                        </a:lnSpc>
                        <a:spcAft>
                          <a:spcPts val="800"/>
                        </a:spcAft>
                      </a:pPr>
                      <a:r>
                        <a:rPr lang="es-CO" sz="1000">
                          <a:effectLst/>
                        </a:rPr>
                        <a:t>7</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IDT7</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Elaborar e implementar la política de Arquitectura Empresarial</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 (01) Informes de avance trimestrales</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6</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100%</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extLst>
                  <a:ext uri="{0D108BD9-81ED-4DB2-BD59-A6C34878D82A}">
                    <a16:rowId xmlns:a16="http://schemas.microsoft.com/office/drawing/2014/main" val="4045263659"/>
                  </a:ext>
                </a:extLst>
              </a:tr>
              <a:tr h="706201">
                <a:tc>
                  <a:txBody>
                    <a:bodyPr/>
                    <a:lstStyle/>
                    <a:p>
                      <a:pPr algn="ctr">
                        <a:lnSpc>
                          <a:spcPct val="107000"/>
                        </a:lnSpc>
                        <a:spcAft>
                          <a:spcPts val="800"/>
                        </a:spcAft>
                      </a:pPr>
                      <a:r>
                        <a:rPr lang="es-CO" sz="1000">
                          <a:effectLst/>
                        </a:rPr>
                        <a:t>8</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IDT11</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Actualizar de guías, manuales, infografías con base en en las actualizaciones que impacten las funcionalidades con las que interactúan los usuarios dentro del SECOP II.</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nSpc>
                          <a:spcPct val="107000"/>
                        </a:lnSpc>
                        <a:spcAft>
                          <a:spcPts val="800"/>
                        </a:spcAft>
                      </a:pPr>
                      <a:r>
                        <a:rPr lang="es-CO" sz="1000">
                          <a:effectLst/>
                        </a:rPr>
                        <a:t>(01) Conjuntos de guías, manuales o infografías actualizadas de acuerdo con las actualizaciones que impacten las funcionalidades con las que interactúan los usuarios dentro del SECOP II.</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3</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tc>
                  <a:txBody>
                    <a:bodyPr/>
                    <a:lstStyle/>
                    <a:p>
                      <a:pPr algn="ctr">
                        <a:lnSpc>
                          <a:spcPct val="107000"/>
                        </a:lnSpc>
                        <a:spcAft>
                          <a:spcPts val="800"/>
                        </a:spcAft>
                      </a:pPr>
                      <a:r>
                        <a:rPr lang="es-CO" sz="1000">
                          <a:effectLst/>
                        </a:rPr>
                        <a:t>100%</a:t>
                      </a:r>
                      <a:endParaRPr lang="es-CO" sz="1100">
                        <a:effectLst/>
                        <a:latin typeface="Arial Nova" panose="020B0504020202020204" pitchFamily="34" charset="0"/>
                        <a:ea typeface="Calibri" panose="020F0502020204030204" pitchFamily="34" charset="0"/>
                        <a:cs typeface="Arial" panose="020B0604020202020204" pitchFamily="34" charset="0"/>
                      </a:endParaRPr>
                    </a:p>
                  </a:txBody>
                  <a:tcPr marL="36305" marR="36305" marT="0" marB="0" anchor="ctr"/>
                </a:tc>
                <a:extLst>
                  <a:ext uri="{0D108BD9-81ED-4DB2-BD59-A6C34878D82A}">
                    <a16:rowId xmlns:a16="http://schemas.microsoft.com/office/drawing/2014/main" val="4043917690"/>
                  </a:ext>
                </a:extLst>
              </a:tr>
            </a:tbl>
          </a:graphicData>
        </a:graphic>
      </p:graphicFrame>
    </p:spTree>
    <p:extLst>
      <p:ext uri="{BB962C8B-B14F-4D97-AF65-F5344CB8AC3E}">
        <p14:creationId xmlns:p14="http://schemas.microsoft.com/office/powerpoint/2010/main" val="1639263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9249E96-267A-E5D4-3232-98D5FCF2DB23}"/>
              </a:ext>
            </a:extLst>
          </p:cNvPr>
          <p:cNvSpPr txBox="1"/>
          <p:nvPr/>
        </p:nvSpPr>
        <p:spPr>
          <a:xfrm>
            <a:off x="766073" y="1204354"/>
            <a:ext cx="7563557" cy="369332"/>
          </a:xfrm>
          <a:prstGeom prst="rect">
            <a:avLst/>
          </a:prstGeom>
          <a:noFill/>
        </p:spPr>
        <p:txBody>
          <a:bodyPr wrap="square" lIns="91440" tIns="45720" rIns="91440" bIns="45720" anchor="t">
            <a:spAutoFit/>
          </a:bodyPr>
          <a:lstStyle/>
          <a:p>
            <a:pPr algn="just" fontAlgn="base"/>
            <a:r>
              <a:rPr lang="es-CO" sz="1800" b="1">
                <a:effectLst/>
                <a:latin typeface="Verdana" panose="020B0604030504040204" pitchFamily="34" charset="0"/>
                <a:ea typeface="Times New Roman" panose="02020603050405020304" pitchFamily="18" charset="0"/>
                <a:cs typeface="Segoe UI" panose="020B0502040204020203" pitchFamily="34" charset="0"/>
              </a:rPr>
              <a:t>Secretaría General</a:t>
            </a:r>
            <a:endParaRPr lang="es-CO" sz="1800">
              <a:effectLst/>
              <a:latin typeface="Times New Roman" panose="02020603050405020304" pitchFamily="18" charset="0"/>
              <a:ea typeface="Times New Roman" panose="02020603050405020304" pitchFamily="18" charset="0"/>
            </a:endParaRPr>
          </a:p>
        </p:txBody>
      </p:sp>
      <p:sp>
        <p:nvSpPr>
          <p:cNvPr id="4" name="Rectángulo redondeado 84">
            <a:extLst>
              <a:ext uri="{FF2B5EF4-FFF2-40B4-BE49-F238E27FC236}">
                <a16:creationId xmlns:a16="http://schemas.microsoft.com/office/drawing/2014/main" id="{78D1CF12-4049-541B-A71A-BD95F5A42B91}"/>
              </a:ext>
            </a:extLst>
          </p:cNvPr>
          <p:cNvSpPr/>
          <p:nvPr/>
        </p:nvSpPr>
        <p:spPr>
          <a:xfrm>
            <a:off x="7549662" y="1237179"/>
            <a:ext cx="4033920" cy="334460"/>
          </a:xfrm>
          <a:prstGeom prst="roundRect">
            <a:avLst>
              <a:gd name="adj" fmla="val 10468"/>
            </a:avLst>
          </a:prstGeom>
          <a:noFill/>
          <a:ln w="19050">
            <a:solidFill>
              <a:schemeClr val="bg1">
                <a:lumMod val="75000"/>
              </a:schemeClr>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s-C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CO" sz="2400" b="1">
                <a:ln>
                  <a:solidFill>
                    <a:srgbClr val="10539F"/>
                  </a:solidFill>
                </a:ln>
                <a:solidFill>
                  <a:srgbClr val="FFC802"/>
                </a:solidFill>
                <a:latin typeface="+mj-lt"/>
              </a:rPr>
              <a:t>4 Acciones</a:t>
            </a:r>
          </a:p>
        </p:txBody>
      </p:sp>
      <p:sp>
        <p:nvSpPr>
          <p:cNvPr id="8" name="Título 1">
            <a:extLst>
              <a:ext uri="{FF2B5EF4-FFF2-40B4-BE49-F238E27FC236}">
                <a16:creationId xmlns:a16="http://schemas.microsoft.com/office/drawing/2014/main" id="{1E79184B-7098-72AC-65F7-1D7E5B23952A}"/>
              </a:ext>
            </a:extLst>
          </p:cNvPr>
          <p:cNvSpPr txBox="1">
            <a:spLocks/>
          </p:cNvSpPr>
          <p:nvPr/>
        </p:nvSpPr>
        <p:spPr>
          <a:xfrm>
            <a:off x="379366" y="278221"/>
            <a:ext cx="5034899" cy="709397"/>
          </a:xfrm>
          <a:prstGeom prst="rect">
            <a:avLst/>
          </a:prstGeom>
        </p:spPr>
        <p:txBody>
          <a:bodyPr lIns="91440" tIns="45720" rIns="91440" bIns="45720" anchor="t">
            <a:normAutofit fontScale="97500"/>
          </a:bodyPr>
          <a:lstStyle>
            <a:lvl1pPr algn="l" defTabSz="914400" rtl="0" eaLnBrk="1" latinLnBrk="0" hangingPunct="1">
              <a:lnSpc>
                <a:spcPct val="90000"/>
              </a:lnSpc>
              <a:spcBef>
                <a:spcPct val="0"/>
              </a:spcBef>
              <a:buNone/>
              <a:defRPr sz="4400" b="1" kern="1200">
                <a:solidFill>
                  <a:srgbClr val="234E97"/>
                </a:solidFill>
                <a:latin typeface="Century Gothic" panose="020B0502020202020204" pitchFamily="34" charset="0"/>
                <a:ea typeface="+mj-ea"/>
                <a:cs typeface="+mj-cs"/>
              </a:defRPr>
            </a:lvl1pPr>
          </a:lstStyle>
          <a:p>
            <a:r>
              <a:rPr lang="es-ES" sz="2000">
                <a:solidFill>
                  <a:srgbClr val="FFC802"/>
                </a:solidFill>
                <a:latin typeface="+mj-lt"/>
              </a:rPr>
              <a:t>2. DETALLE DE EJECUCIÓN – PAI 2024​</a:t>
            </a:r>
            <a:endParaRPr lang="es-CO" sz="2000">
              <a:solidFill>
                <a:srgbClr val="FFC802"/>
              </a:solidFill>
              <a:latin typeface="+mj-lt"/>
            </a:endParaRPr>
          </a:p>
        </p:txBody>
      </p:sp>
      <p:graphicFrame>
        <p:nvGraphicFramePr>
          <p:cNvPr id="2" name="Tabla 1">
            <a:extLst>
              <a:ext uri="{FF2B5EF4-FFF2-40B4-BE49-F238E27FC236}">
                <a16:creationId xmlns:a16="http://schemas.microsoft.com/office/drawing/2014/main" id="{D0040702-A96B-6EFD-271D-1282B612B259}"/>
              </a:ext>
            </a:extLst>
          </p:cNvPr>
          <p:cNvGraphicFramePr>
            <a:graphicFrameLocks noGrp="1"/>
          </p:cNvGraphicFramePr>
          <p:nvPr>
            <p:extLst>
              <p:ext uri="{D42A27DB-BD31-4B8C-83A1-F6EECF244321}">
                <p14:modId xmlns:p14="http://schemas.microsoft.com/office/powerpoint/2010/main" val="2888657597"/>
              </p:ext>
            </p:extLst>
          </p:nvPr>
        </p:nvGraphicFramePr>
        <p:xfrm>
          <a:off x="766074" y="1922585"/>
          <a:ext cx="9772971" cy="3732831"/>
        </p:xfrm>
        <a:graphic>
          <a:graphicData uri="http://schemas.openxmlformats.org/drawingml/2006/table">
            <a:tbl>
              <a:tblPr firstRow="1" firstCol="1" bandRow="1">
                <a:tableStyleId>{5C22544A-7EE6-4342-B048-85BDC9FD1C3A}</a:tableStyleId>
              </a:tblPr>
              <a:tblGrid>
                <a:gridCol w="441036">
                  <a:extLst>
                    <a:ext uri="{9D8B030D-6E8A-4147-A177-3AD203B41FA5}">
                      <a16:colId xmlns:a16="http://schemas.microsoft.com/office/drawing/2014/main" val="3910223024"/>
                    </a:ext>
                  </a:extLst>
                </a:gridCol>
                <a:gridCol w="821311">
                  <a:extLst>
                    <a:ext uri="{9D8B030D-6E8A-4147-A177-3AD203B41FA5}">
                      <a16:colId xmlns:a16="http://schemas.microsoft.com/office/drawing/2014/main" val="2470963854"/>
                    </a:ext>
                  </a:extLst>
                </a:gridCol>
                <a:gridCol w="2747830">
                  <a:extLst>
                    <a:ext uri="{9D8B030D-6E8A-4147-A177-3AD203B41FA5}">
                      <a16:colId xmlns:a16="http://schemas.microsoft.com/office/drawing/2014/main" val="1710384945"/>
                    </a:ext>
                  </a:extLst>
                </a:gridCol>
                <a:gridCol w="3032774">
                  <a:extLst>
                    <a:ext uri="{9D8B030D-6E8A-4147-A177-3AD203B41FA5}">
                      <a16:colId xmlns:a16="http://schemas.microsoft.com/office/drawing/2014/main" val="4123927724"/>
                    </a:ext>
                  </a:extLst>
                </a:gridCol>
                <a:gridCol w="693505">
                  <a:extLst>
                    <a:ext uri="{9D8B030D-6E8A-4147-A177-3AD203B41FA5}">
                      <a16:colId xmlns:a16="http://schemas.microsoft.com/office/drawing/2014/main" val="3883994048"/>
                    </a:ext>
                  </a:extLst>
                </a:gridCol>
                <a:gridCol w="605507">
                  <a:extLst>
                    <a:ext uri="{9D8B030D-6E8A-4147-A177-3AD203B41FA5}">
                      <a16:colId xmlns:a16="http://schemas.microsoft.com/office/drawing/2014/main" val="528151490"/>
                    </a:ext>
                  </a:extLst>
                </a:gridCol>
                <a:gridCol w="1431008">
                  <a:extLst>
                    <a:ext uri="{9D8B030D-6E8A-4147-A177-3AD203B41FA5}">
                      <a16:colId xmlns:a16="http://schemas.microsoft.com/office/drawing/2014/main" val="829588224"/>
                    </a:ext>
                  </a:extLst>
                </a:gridCol>
              </a:tblGrid>
              <a:tr h="549565">
                <a:tc>
                  <a:txBody>
                    <a:bodyPr/>
                    <a:lstStyle/>
                    <a:p>
                      <a:pPr algn="ctr">
                        <a:lnSpc>
                          <a:spcPct val="107000"/>
                        </a:lnSpc>
                        <a:spcAft>
                          <a:spcPts val="800"/>
                        </a:spcAft>
                      </a:pPr>
                      <a:r>
                        <a:rPr lang="es-CO" sz="1050">
                          <a:effectLst/>
                        </a:rPr>
                        <a:t>No.</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ID</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Actividad </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Entregable Q3</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Meta Total</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Meta 3Q</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 cumplimiento </a:t>
                      </a:r>
                      <a:r>
                        <a:rPr lang="es-CO" sz="1100" b="1" i="0" u="none" strike="noStrike" noProof="0">
                          <a:solidFill>
                            <a:srgbClr val="FFFFFF"/>
                          </a:solidFill>
                          <a:effectLst/>
                          <a:latin typeface="Verdana"/>
                        </a:rPr>
                        <a:t>Q3</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897257781"/>
                  </a:ext>
                </a:extLst>
              </a:tr>
              <a:tr h="465850">
                <a:tc>
                  <a:txBody>
                    <a:bodyPr/>
                    <a:lstStyle/>
                    <a:p>
                      <a:pPr algn="ctr">
                        <a:lnSpc>
                          <a:spcPct val="107000"/>
                        </a:lnSpc>
                        <a:spcAft>
                          <a:spcPts val="800"/>
                        </a:spcAft>
                      </a:pPr>
                      <a:r>
                        <a:rPr lang="es-CO" sz="1050">
                          <a:effectLst/>
                        </a:rPr>
                        <a:t>1</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SG1</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Monitorear  con oportunidad las PQRSD de la Agencia. </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(01) Informe trimestrales del cumplimiento de las PQRSD que se gestiona en la ANCP-CCE</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4</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1</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100%</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038987178"/>
                  </a:ext>
                </a:extLst>
              </a:tr>
              <a:tr h="824347">
                <a:tc>
                  <a:txBody>
                    <a:bodyPr/>
                    <a:lstStyle/>
                    <a:p>
                      <a:pPr algn="ctr">
                        <a:lnSpc>
                          <a:spcPct val="107000"/>
                        </a:lnSpc>
                        <a:spcAft>
                          <a:spcPts val="800"/>
                        </a:spcAft>
                      </a:pPr>
                      <a:r>
                        <a:rPr lang="es-CO" sz="1050">
                          <a:effectLst/>
                        </a:rPr>
                        <a:t>2</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SG5</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Definir e implementar el Plan de manejo ambiental de la ANCP-CCE</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(01) Documento de Manejo ambiental aprobado por el CIGD </a:t>
                      </a:r>
                      <a:br>
                        <a:rPr lang="es-CO" sz="1050">
                          <a:effectLst/>
                        </a:rPr>
                      </a:br>
                      <a:r>
                        <a:rPr lang="es-CO" sz="1050">
                          <a:effectLst/>
                        </a:rPr>
                        <a:t>(01) Plan de Acción de Manejo Ambiental</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2</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2</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100%</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850203922"/>
                  </a:ext>
                </a:extLst>
              </a:tr>
              <a:tr h="1034128">
                <a:tc>
                  <a:txBody>
                    <a:bodyPr/>
                    <a:lstStyle/>
                    <a:p>
                      <a:pPr algn="ctr">
                        <a:lnSpc>
                          <a:spcPct val="107000"/>
                        </a:lnSpc>
                        <a:spcAft>
                          <a:spcPts val="800"/>
                        </a:spcAft>
                      </a:pPr>
                      <a:r>
                        <a:rPr lang="es-CO" sz="1050">
                          <a:effectLst/>
                        </a:rPr>
                        <a:t>3</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SG7</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Fortalecer la herramienta Poxta a través de la identificación y uso de las funcionalidades actualmente disponibles en el aplicativo.</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(04)Actas de las mesas de trabajo realizadas.</a:t>
                      </a:r>
                      <a:br>
                        <a:rPr lang="es-CO" sz="1050">
                          <a:effectLst/>
                        </a:rPr>
                      </a:br>
                      <a:br>
                        <a:rPr lang="es-CO" sz="1050">
                          <a:effectLst/>
                        </a:rPr>
                      </a:br>
                      <a:r>
                        <a:rPr lang="es-CO" sz="1050">
                          <a:effectLst/>
                        </a:rPr>
                        <a:t>(01) Capacitaciones a los usuarios de la herramienta </a:t>
                      </a:r>
                      <a:r>
                        <a:rPr lang="es-CO" sz="1050" err="1">
                          <a:effectLst/>
                        </a:rPr>
                        <a:t>Poxta</a:t>
                      </a:r>
                      <a:r>
                        <a:rPr lang="es-CO" sz="1050">
                          <a:effectLst/>
                        </a:rPr>
                        <a:t> en las funcionalidades identificadas en las mesas de trabajo.</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6</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5</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 100%</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90357853"/>
                  </a:ext>
                </a:extLst>
              </a:tr>
              <a:tr h="824347">
                <a:tc>
                  <a:txBody>
                    <a:bodyPr/>
                    <a:lstStyle/>
                    <a:p>
                      <a:pPr algn="ctr">
                        <a:lnSpc>
                          <a:spcPct val="107000"/>
                        </a:lnSpc>
                        <a:spcAft>
                          <a:spcPts val="800"/>
                        </a:spcAft>
                      </a:pPr>
                      <a:r>
                        <a:rPr lang="es-CO" sz="1050">
                          <a:effectLst/>
                        </a:rPr>
                        <a:t>4</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SG15</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Elaborar y hacer seguimiento al plan de Anual de Seguridad y Salud en el Trabajo</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050">
                          <a:effectLst/>
                        </a:rPr>
                        <a:t>(01) Informe del Plan SST </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4</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1</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050">
                          <a:effectLst/>
                        </a:rPr>
                        <a:t>100%</a:t>
                      </a:r>
                      <a:endParaRPr lang="es-CO" sz="16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4288423845"/>
                  </a:ext>
                </a:extLst>
              </a:tr>
            </a:tbl>
          </a:graphicData>
        </a:graphic>
      </p:graphicFrame>
    </p:spTree>
    <p:extLst>
      <p:ext uri="{BB962C8B-B14F-4D97-AF65-F5344CB8AC3E}">
        <p14:creationId xmlns:p14="http://schemas.microsoft.com/office/powerpoint/2010/main" val="2181186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8DBBBFA6-EA01-32DC-5B8E-0CDC02260D77}"/>
              </a:ext>
            </a:extLst>
          </p:cNvPr>
          <p:cNvSpPr>
            <a:spLocks noGrp="1"/>
          </p:cNvSpPr>
          <p:nvPr>
            <p:ph type="title"/>
          </p:nvPr>
        </p:nvSpPr>
        <p:spPr>
          <a:xfrm>
            <a:off x="6307017" y="262793"/>
            <a:ext cx="5181600" cy="590540"/>
          </a:xfrm>
        </p:spPr>
        <p:txBody>
          <a:bodyPr anchor="t">
            <a:normAutofit/>
          </a:bodyPr>
          <a:lstStyle/>
          <a:p>
            <a:r>
              <a:rPr lang="es-CO" sz="1800" b="1"/>
              <a:t>4. CONCLUSIONES DEL SEGUIMIENTO​​</a:t>
            </a:r>
          </a:p>
        </p:txBody>
      </p:sp>
      <p:sp>
        <p:nvSpPr>
          <p:cNvPr id="6" name="CuadroTexto 5">
            <a:extLst>
              <a:ext uri="{FF2B5EF4-FFF2-40B4-BE49-F238E27FC236}">
                <a16:creationId xmlns:a16="http://schemas.microsoft.com/office/drawing/2014/main" id="{A0E36933-21D3-A605-3683-B3BE41921938}"/>
              </a:ext>
            </a:extLst>
          </p:cNvPr>
          <p:cNvSpPr txBox="1"/>
          <p:nvPr/>
        </p:nvSpPr>
        <p:spPr>
          <a:xfrm>
            <a:off x="551517" y="824571"/>
            <a:ext cx="11129539" cy="1835439"/>
          </a:xfrm>
          <a:prstGeom prst="rect">
            <a:avLst/>
          </a:prstGeom>
          <a:noFill/>
          <a:effectLst>
            <a:glow rad="63500">
              <a:schemeClr val="accent1">
                <a:satMod val="175000"/>
                <a:alpha val="40000"/>
              </a:schemeClr>
            </a:glow>
          </a:effectLst>
        </p:spPr>
        <p:txBody>
          <a:bodyPr wrap="square" lIns="91440" tIns="45720" rIns="91440" bIns="45720" anchor="t">
            <a:spAutoFit/>
          </a:bodyPr>
          <a:lstStyle/>
          <a:p>
            <a:pPr marL="285750" indent="-285750" algn="just">
              <a:lnSpc>
                <a:spcPct val="115000"/>
              </a:lnSpc>
              <a:spcAft>
                <a:spcPts val="800"/>
              </a:spcAft>
              <a:buFont typeface="Arial" panose="020B0604020202020204" pitchFamily="34" charset="0"/>
              <a:buChar char="•"/>
            </a:pPr>
            <a:r>
              <a:rPr lang="es-MX" sz="1100" kern="100">
                <a:effectLst/>
                <a:latin typeface="Verdana"/>
                <a:ea typeface="Verdana"/>
                <a:cs typeface="Verdana" panose="020B0604030504040204" pitchFamily="34" charset="0"/>
              </a:rPr>
              <a:t>El PAI 2024 cuenta con 57 actividades alineadas a los objetivos del Plan Estratégico Institucional. Para el Q3 se </a:t>
            </a:r>
            <a:r>
              <a:rPr lang="es-MX" sz="1100" kern="100">
                <a:latin typeface="Verdana"/>
                <a:ea typeface="Verdana"/>
                <a:cs typeface="Verdana" panose="020B0604030504040204" pitchFamily="34" charset="0"/>
              </a:rPr>
              <a:t>programó la ejecución </a:t>
            </a:r>
            <a:r>
              <a:rPr lang="es-MX" sz="1100" kern="100">
                <a:effectLst/>
                <a:latin typeface="Verdana"/>
                <a:ea typeface="Verdana"/>
                <a:cs typeface="Verdana" panose="020B0604030504040204" pitchFamily="34" charset="0"/>
              </a:rPr>
              <a:t>de 27 actividades,</a:t>
            </a:r>
            <a:r>
              <a:rPr lang="es-MX" sz="1100" kern="100">
                <a:latin typeface="Verdana"/>
                <a:ea typeface="Verdana"/>
                <a:cs typeface="Verdana" panose="020B0604030504040204" pitchFamily="34" charset="0"/>
              </a:rPr>
              <a:t> y</a:t>
            </a:r>
            <a:r>
              <a:rPr lang="es-MX" sz="1100" kern="100">
                <a:effectLst/>
                <a:latin typeface="Verdana"/>
                <a:ea typeface="Verdana"/>
                <a:cs typeface="Verdana" panose="020B0604030504040204" pitchFamily="34" charset="0"/>
              </a:rPr>
              <a:t> </a:t>
            </a:r>
            <a:r>
              <a:rPr lang="es-MX" sz="1100" kern="100">
                <a:latin typeface="Verdana"/>
                <a:ea typeface="Verdana"/>
                <a:cs typeface="Verdana" panose="020B0604030504040204" pitchFamily="34" charset="0"/>
              </a:rPr>
              <a:t>el plan tiene </a:t>
            </a:r>
            <a:r>
              <a:rPr lang="es-MX" sz="1100" kern="100">
                <a:effectLst/>
                <a:latin typeface="Verdana"/>
                <a:ea typeface="Verdana"/>
                <a:cs typeface="Verdana" panose="020B0604030504040204" pitchFamily="34" charset="0"/>
              </a:rPr>
              <a:t>un cumplimiento acumulado del 49,9%.</a:t>
            </a:r>
          </a:p>
          <a:p>
            <a:pPr marL="285750" indent="-285750" algn="just">
              <a:lnSpc>
                <a:spcPct val="115000"/>
              </a:lnSpc>
              <a:spcAft>
                <a:spcPts val="800"/>
              </a:spcAft>
              <a:buFont typeface="Arial" panose="020B0604020202020204" pitchFamily="34" charset="0"/>
              <a:buChar char="•"/>
            </a:pPr>
            <a:r>
              <a:rPr lang="es-MX" sz="1100" kern="100">
                <a:effectLst/>
                <a:latin typeface="Verdana"/>
                <a:ea typeface="Verdana"/>
                <a:cs typeface="Verdana" panose="020B0604030504040204" pitchFamily="34" charset="0"/>
              </a:rPr>
              <a:t>Se puede evidenciar que con el </a:t>
            </a:r>
            <a:r>
              <a:rPr lang="es-MX" sz="1100" kern="100">
                <a:latin typeface="Verdana"/>
                <a:ea typeface="Verdana"/>
                <a:cs typeface="Verdana" panose="020B0604030504040204" pitchFamily="34" charset="0"/>
              </a:rPr>
              <a:t>cumplimiento del 96,4</a:t>
            </a:r>
            <a:r>
              <a:rPr lang="es-MX" sz="1100" kern="100">
                <a:effectLst/>
                <a:latin typeface="Verdana"/>
                <a:ea typeface="Verdana"/>
                <a:cs typeface="Verdana" panose="020B0604030504040204" pitchFamily="34" charset="0"/>
              </a:rPr>
              <a:t>% de las actividades programadas</a:t>
            </a:r>
            <a:r>
              <a:rPr lang="es-MX" sz="1100" kern="100">
                <a:latin typeface="Verdana"/>
                <a:ea typeface="Verdana"/>
                <a:cs typeface="Verdana" panose="020B0604030504040204" pitchFamily="34" charset="0"/>
              </a:rPr>
              <a:t> del Q3</a:t>
            </a:r>
            <a:r>
              <a:rPr lang="es-MX" sz="1100" kern="100">
                <a:effectLst/>
                <a:latin typeface="Verdana"/>
                <a:ea typeface="Verdana"/>
                <a:cs typeface="Verdana" panose="020B0604030504040204" pitchFamily="34" charset="0"/>
              </a:rPr>
              <a:t>, la Agencia mejora en la eficiencia operativa. Sin embargo, aún debe mejorarse la forma en la que utilizan los recursos disponibles</a:t>
            </a:r>
            <a:r>
              <a:rPr lang="es-MX" sz="1100" kern="100">
                <a:latin typeface="Verdana"/>
                <a:ea typeface="Verdana"/>
                <a:cs typeface="Verdana" panose="020B0604030504040204" pitchFamily="34" charset="0"/>
              </a:rPr>
              <a:t>,</a:t>
            </a:r>
            <a:r>
              <a:rPr lang="es-MX" sz="1100" kern="100">
                <a:effectLst/>
                <a:latin typeface="Verdana"/>
                <a:ea typeface="Verdana"/>
                <a:cs typeface="Verdana" panose="020B0604030504040204" pitchFamily="34" charset="0"/>
              </a:rPr>
              <a:t> como lo es la Suite </a:t>
            </a:r>
            <a:r>
              <a:rPr lang="es-MX" sz="1100" kern="100" err="1">
                <a:effectLst/>
                <a:latin typeface="Verdana"/>
                <a:ea typeface="Verdana"/>
                <a:cs typeface="Verdana" panose="020B0604030504040204" pitchFamily="34" charset="0"/>
              </a:rPr>
              <a:t>Vision</a:t>
            </a:r>
            <a:r>
              <a:rPr lang="es-MX" sz="1100" kern="100">
                <a:effectLst/>
                <a:latin typeface="Verdana"/>
                <a:ea typeface="Verdana"/>
                <a:cs typeface="Verdana" panose="020B0604030504040204" pitchFamily="34" charset="0"/>
              </a:rPr>
              <a:t> Empresarial para el reporte de actividades. Adicionalmente, se recomienda a los nuevos enlaces encargados del reporte informar oportunamente al Grupo de Planeación las dificultades en cuanto la forma y parámetros para realizar el diligenciamiento de la información.</a:t>
            </a:r>
          </a:p>
          <a:p>
            <a:pPr marL="285750" indent="-285750" algn="just">
              <a:lnSpc>
                <a:spcPct val="115000"/>
              </a:lnSpc>
              <a:spcAft>
                <a:spcPts val="800"/>
              </a:spcAft>
              <a:buFont typeface="Arial" panose="020B0604020202020204" pitchFamily="34" charset="0"/>
              <a:buChar char="•"/>
            </a:pPr>
            <a:r>
              <a:rPr lang="es-MX" sz="1100" kern="100">
                <a:effectLst/>
                <a:latin typeface="Verdana"/>
                <a:ea typeface="Verdana"/>
                <a:cs typeface="Verdana" panose="020B0604030504040204" pitchFamily="34" charset="0"/>
              </a:rPr>
              <a:t>Para el Q3 se solicitó ajuste de metas de seis (6) actividades a cargo de: la subdirección de Gestión Contractual (GC), Secretaría General (SG) y la Subdirección de EMAE; las cuales se presentan a continuación: </a:t>
            </a:r>
          </a:p>
        </p:txBody>
      </p:sp>
      <p:sp>
        <p:nvSpPr>
          <p:cNvPr id="2" name="CuadroTexto 1">
            <a:extLst>
              <a:ext uri="{FF2B5EF4-FFF2-40B4-BE49-F238E27FC236}">
                <a16:creationId xmlns:a16="http://schemas.microsoft.com/office/drawing/2014/main" id="{609CFF0B-8348-B020-FCC2-1C52893100A2}"/>
              </a:ext>
            </a:extLst>
          </p:cNvPr>
          <p:cNvSpPr txBox="1"/>
          <p:nvPr/>
        </p:nvSpPr>
        <p:spPr>
          <a:xfrm>
            <a:off x="543007" y="5633677"/>
            <a:ext cx="10990726" cy="769441"/>
          </a:xfrm>
          <a:prstGeom prst="rect">
            <a:avLst/>
          </a:prstGeom>
          <a:noFill/>
          <a:effectLst>
            <a:glow rad="63500">
              <a:schemeClr val="accent1">
                <a:satMod val="175000"/>
                <a:alpha val="40000"/>
              </a:schemeClr>
            </a:glow>
          </a:effectLst>
        </p:spPr>
        <p:txBody>
          <a:bodyPr wrap="square" lIns="91440" tIns="45720" rIns="91440" bIns="45720" anchor="t">
            <a:spAutoFit/>
          </a:bodyPr>
          <a:lstStyle>
            <a:defPPr>
              <a:defRPr lang="es-CO"/>
            </a:defPPr>
            <a:lvl1pPr marL="285750" indent="-285750" algn="just">
              <a:lnSpc>
                <a:spcPct val="115000"/>
              </a:lnSpc>
              <a:spcAft>
                <a:spcPts val="800"/>
              </a:spcAft>
              <a:buFont typeface="Arial" panose="020B0604020202020204" pitchFamily="34" charset="0"/>
              <a:buChar char="•"/>
              <a:defRPr sz="1100" kern="100">
                <a:effectLst/>
                <a:latin typeface="Verdana"/>
                <a:ea typeface="Verdana"/>
                <a:cs typeface="Verdana" panose="020B0604030504040204" pitchFamily="34" charset="0"/>
              </a:defRPr>
            </a:lvl1pPr>
          </a:lstStyle>
          <a:p>
            <a:r>
              <a:rPr lang="en-US"/>
              <a:t>Es </a:t>
            </a:r>
            <a:r>
              <a:rPr lang="en-US" err="1"/>
              <a:t>necesario</a:t>
            </a:r>
            <a:r>
              <a:rPr lang="en-US"/>
              <a:t> que las </a:t>
            </a:r>
            <a:r>
              <a:rPr lang="en-US" err="1"/>
              <a:t>áreas</a:t>
            </a:r>
            <a:r>
              <a:rPr lang="en-US"/>
              <a:t> </a:t>
            </a:r>
            <a:r>
              <a:rPr lang="en-US" err="1"/>
              <a:t>revisen</a:t>
            </a:r>
            <a:r>
              <a:rPr lang="en-US"/>
              <a:t> </a:t>
            </a:r>
            <a:r>
              <a:rPr lang="en-US" err="1"/>
              <a:t>mensualmente</a:t>
            </a:r>
            <a:r>
              <a:rPr lang="en-US"/>
              <a:t> sus </a:t>
            </a:r>
            <a:r>
              <a:rPr lang="en-US" err="1"/>
              <a:t>compromisos</a:t>
            </a:r>
            <a:r>
              <a:rPr lang="en-US"/>
              <a:t> </a:t>
            </a:r>
            <a:r>
              <a:rPr lang="en-US" err="1"/>
              <a:t>en</a:t>
            </a:r>
            <a:r>
              <a:rPr lang="en-US"/>
              <a:t> </a:t>
            </a:r>
            <a:r>
              <a:rPr lang="en-US" err="1"/>
              <a:t>el</a:t>
            </a:r>
            <a:r>
              <a:rPr lang="en-US"/>
              <a:t> PAI, y las </a:t>
            </a:r>
            <a:r>
              <a:rPr lang="en-US" err="1"/>
              <a:t>alertas</a:t>
            </a:r>
            <a:r>
              <a:rPr lang="en-US"/>
              <a:t> </a:t>
            </a:r>
            <a:r>
              <a:rPr lang="en-US" err="1"/>
              <a:t>realizadas</a:t>
            </a:r>
            <a:r>
              <a:rPr lang="en-US"/>
              <a:t> </a:t>
            </a:r>
            <a:r>
              <a:rPr lang="en-US" err="1"/>
              <a:t>por</a:t>
            </a:r>
            <a:r>
              <a:rPr lang="en-US"/>
              <a:t> </a:t>
            </a:r>
            <a:r>
              <a:rPr lang="en-US" err="1"/>
              <a:t>el</a:t>
            </a:r>
            <a:r>
              <a:rPr lang="en-US"/>
              <a:t> </a:t>
            </a:r>
            <a:r>
              <a:rPr lang="en-US" err="1"/>
              <a:t>grupo</a:t>
            </a:r>
            <a:r>
              <a:rPr lang="en-US"/>
              <a:t> de </a:t>
            </a:r>
            <a:r>
              <a:rPr lang="en-US" err="1"/>
              <a:t>planeación</a:t>
            </a:r>
            <a:r>
              <a:rPr lang="en-US"/>
              <a:t>, y de </a:t>
            </a:r>
            <a:r>
              <a:rPr lang="en-US" err="1"/>
              <a:t>esta</a:t>
            </a:r>
            <a:r>
              <a:rPr lang="en-US"/>
              <a:t> </a:t>
            </a:r>
            <a:r>
              <a:rPr lang="en-US" err="1"/>
              <a:t>manera</a:t>
            </a:r>
            <a:r>
              <a:rPr lang="en-US"/>
              <a:t> </a:t>
            </a:r>
            <a:r>
              <a:rPr lang="en-US" err="1"/>
              <a:t>puedan</a:t>
            </a:r>
            <a:r>
              <a:rPr lang="en-US"/>
              <a:t> </a:t>
            </a:r>
            <a:r>
              <a:rPr lang="en-US" err="1"/>
              <a:t>solicitar</a:t>
            </a:r>
            <a:r>
              <a:rPr lang="en-US"/>
              <a:t> con </a:t>
            </a:r>
            <a:r>
              <a:rPr lang="en-US" err="1"/>
              <a:t>suficiente</a:t>
            </a:r>
            <a:r>
              <a:rPr lang="en-US"/>
              <a:t> </a:t>
            </a:r>
            <a:r>
              <a:rPr lang="es-CO"/>
              <a:t>anticipación</a:t>
            </a:r>
            <a:r>
              <a:rPr lang="en-US"/>
              <a:t> </a:t>
            </a:r>
            <a:r>
              <a:rPr lang="en-US" err="1"/>
              <a:t>los</a:t>
            </a:r>
            <a:r>
              <a:rPr lang="en-US"/>
              <a:t> </a:t>
            </a:r>
            <a:r>
              <a:rPr lang="en-US" err="1"/>
              <a:t>ajustes</a:t>
            </a:r>
            <a:r>
              <a:rPr lang="en-US"/>
              <a:t> </a:t>
            </a:r>
            <a:r>
              <a:rPr lang="en-US" err="1"/>
              <a:t>en</a:t>
            </a:r>
            <a:r>
              <a:rPr lang="en-US"/>
              <a:t> las </a:t>
            </a:r>
            <a:r>
              <a:rPr lang="en-US" err="1"/>
              <a:t>actividades</a:t>
            </a:r>
            <a:r>
              <a:rPr lang="en-US"/>
              <a:t> a </a:t>
            </a:r>
            <a:r>
              <a:rPr lang="en-US" err="1"/>
              <a:t>los</a:t>
            </a:r>
            <a:r>
              <a:rPr lang="en-US"/>
              <a:t> que </a:t>
            </a:r>
            <a:r>
              <a:rPr lang="en-US" err="1"/>
              <a:t>haya</a:t>
            </a:r>
            <a:r>
              <a:rPr lang="en-US"/>
              <a:t> </a:t>
            </a:r>
            <a:r>
              <a:rPr lang="en-US" err="1"/>
              <a:t>lugar</a:t>
            </a:r>
            <a:r>
              <a:rPr lang="en-US"/>
              <a:t>. </a:t>
            </a:r>
            <a:r>
              <a:rPr lang="en-US" err="1"/>
              <a:t>Asimismo</a:t>
            </a:r>
            <a:r>
              <a:rPr lang="en-US"/>
              <a:t>, que se </a:t>
            </a:r>
            <a:r>
              <a:rPr lang="en-US" err="1"/>
              <a:t>articulen</a:t>
            </a:r>
            <a:r>
              <a:rPr lang="en-US"/>
              <a:t> y </a:t>
            </a:r>
            <a:r>
              <a:rPr lang="en-US" err="1"/>
              <a:t>soliciten</a:t>
            </a:r>
            <a:r>
              <a:rPr lang="en-US"/>
              <a:t> </a:t>
            </a:r>
            <a:r>
              <a:rPr lang="en-US" err="1"/>
              <a:t>apoyo</a:t>
            </a:r>
            <a:r>
              <a:rPr lang="en-US"/>
              <a:t> de las </a:t>
            </a:r>
            <a:r>
              <a:rPr lang="en-US" err="1"/>
              <a:t>áreas</a:t>
            </a:r>
            <a:r>
              <a:rPr lang="en-US"/>
              <a:t> que lo </a:t>
            </a:r>
            <a:r>
              <a:rPr lang="en-US" err="1"/>
              <a:t>requieran</a:t>
            </a:r>
            <a:r>
              <a:rPr lang="en-US"/>
              <a:t> para </a:t>
            </a:r>
            <a:r>
              <a:rPr lang="en-US" err="1"/>
              <a:t>el</a:t>
            </a:r>
            <a:r>
              <a:rPr lang="en-US"/>
              <a:t> </a:t>
            </a:r>
            <a:r>
              <a:rPr lang="en-US" err="1"/>
              <a:t>cumplimiento</a:t>
            </a:r>
            <a:r>
              <a:rPr lang="en-US"/>
              <a:t> de sus </a:t>
            </a:r>
            <a:r>
              <a:rPr lang="es-CO" noProof="1"/>
              <a:t>metas</a:t>
            </a:r>
            <a:r>
              <a:rPr lang="en-US"/>
              <a:t>.</a:t>
            </a:r>
            <a:endParaRPr lang="es-ES"/>
          </a:p>
          <a:p>
            <a:endParaRPr lang="en-US"/>
          </a:p>
        </p:txBody>
      </p:sp>
      <p:graphicFrame>
        <p:nvGraphicFramePr>
          <p:cNvPr id="3" name="Tabla 2">
            <a:extLst>
              <a:ext uri="{FF2B5EF4-FFF2-40B4-BE49-F238E27FC236}">
                <a16:creationId xmlns:a16="http://schemas.microsoft.com/office/drawing/2014/main" id="{46875138-A944-362B-A8EA-3076E88446B3}"/>
              </a:ext>
            </a:extLst>
          </p:cNvPr>
          <p:cNvGraphicFramePr>
            <a:graphicFrameLocks noGrp="1"/>
          </p:cNvGraphicFramePr>
          <p:nvPr>
            <p:extLst>
              <p:ext uri="{D42A27DB-BD31-4B8C-83A1-F6EECF244321}">
                <p14:modId xmlns:p14="http://schemas.microsoft.com/office/powerpoint/2010/main" val="805633058"/>
              </p:ext>
            </p:extLst>
          </p:nvPr>
        </p:nvGraphicFramePr>
        <p:xfrm>
          <a:off x="850908" y="2660010"/>
          <a:ext cx="10374921" cy="2712719"/>
        </p:xfrm>
        <a:graphic>
          <a:graphicData uri="http://schemas.openxmlformats.org/drawingml/2006/table">
            <a:tbl>
              <a:tblPr firstRow="1" firstCol="1" bandRow="1">
                <a:tableStyleId>{5C22544A-7EE6-4342-B048-85BDC9FD1C3A}</a:tableStyleId>
              </a:tblPr>
              <a:tblGrid>
                <a:gridCol w="595865">
                  <a:extLst>
                    <a:ext uri="{9D8B030D-6E8A-4147-A177-3AD203B41FA5}">
                      <a16:colId xmlns:a16="http://schemas.microsoft.com/office/drawing/2014/main" val="2854783479"/>
                    </a:ext>
                  </a:extLst>
                </a:gridCol>
                <a:gridCol w="970571">
                  <a:extLst>
                    <a:ext uri="{9D8B030D-6E8A-4147-A177-3AD203B41FA5}">
                      <a16:colId xmlns:a16="http://schemas.microsoft.com/office/drawing/2014/main" val="4087206506"/>
                    </a:ext>
                  </a:extLst>
                </a:gridCol>
                <a:gridCol w="1458723">
                  <a:extLst>
                    <a:ext uri="{9D8B030D-6E8A-4147-A177-3AD203B41FA5}">
                      <a16:colId xmlns:a16="http://schemas.microsoft.com/office/drawing/2014/main" val="3113125687"/>
                    </a:ext>
                  </a:extLst>
                </a:gridCol>
                <a:gridCol w="1288472">
                  <a:extLst>
                    <a:ext uri="{9D8B030D-6E8A-4147-A177-3AD203B41FA5}">
                      <a16:colId xmlns:a16="http://schemas.microsoft.com/office/drawing/2014/main" val="3689059904"/>
                    </a:ext>
                  </a:extLst>
                </a:gridCol>
                <a:gridCol w="6061290">
                  <a:extLst>
                    <a:ext uri="{9D8B030D-6E8A-4147-A177-3AD203B41FA5}">
                      <a16:colId xmlns:a16="http://schemas.microsoft.com/office/drawing/2014/main" val="416809289"/>
                    </a:ext>
                  </a:extLst>
                </a:gridCol>
              </a:tblGrid>
              <a:tr h="228600">
                <a:tc>
                  <a:txBody>
                    <a:bodyPr/>
                    <a:lstStyle/>
                    <a:p>
                      <a:pPr algn="ctr" fontAlgn="base"/>
                      <a:r>
                        <a:rPr lang="es-CO" sz="700" dirty="0">
                          <a:effectLst/>
                        </a:rPr>
                        <a:t>No.</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Id</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Fecha de solicitud</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MX" sz="700" dirty="0">
                          <a:effectLst/>
                        </a:rPr>
                        <a:t>Q programado de la acción</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Descripción del ajuste</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4042485366"/>
                  </a:ext>
                </a:extLst>
              </a:tr>
              <a:tr h="380999">
                <a:tc>
                  <a:txBody>
                    <a:bodyPr/>
                    <a:lstStyle/>
                    <a:p>
                      <a:pPr algn="ctr" fontAlgn="base"/>
                      <a:r>
                        <a:rPr lang="es-CO" sz="700" dirty="0">
                          <a:effectLst/>
                        </a:rPr>
                        <a:t>1</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SG-9</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22/07/2024</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Q2</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just" fontAlgn="base"/>
                      <a:r>
                        <a:rPr lang="es-CO" sz="700" dirty="0">
                          <a:effectLst/>
                        </a:rPr>
                        <a:t>Se modifica la fecha de entrega de los documentos conforme a la solicitud realizada por el área de Secretaría General. Debido a que no se llegó a una concertación articulada con las áreas, adicionalmente no se recibieron los insumos para entregar a la ESAP.</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363148669"/>
                  </a:ext>
                </a:extLst>
              </a:tr>
              <a:tr h="381000">
                <a:tc>
                  <a:txBody>
                    <a:bodyPr/>
                    <a:lstStyle/>
                    <a:p>
                      <a:pPr algn="ctr" fontAlgn="base"/>
                      <a:r>
                        <a:rPr lang="es-CO" sz="700" dirty="0">
                          <a:effectLst/>
                        </a:rPr>
                        <a:t>2</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GC1</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27/09/2024</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Q3</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just" fontAlgn="base"/>
                      <a:r>
                        <a:rPr lang="es-MX" sz="700" dirty="0">
                          <a:solidFill>
                            <a:schemeClr val="tx1"/>
                          </a:solidFill>
                          <a:effectLst/>
                        </a:rPr>
                        <a:t>Se ajusta la meta de 2 a 5 documentos tipo por la necesidad de incorporar los criterios ambientales y sociales en los procesos de contratación conforme al Decreto 142 de 2023, el deber de revisión constante de los Documentos Tipo y la necesidad de actualizar la Matriz de Experiencia y de incorporar nuevos criterios de evaluación y formatos, el análisis de los datos relevantes suministrados por la Subdirección de Estudios de Mercado y Abastecimiento Estratégico y las observaciones de ciudadanos, grupos de interés y entidades técnicas y especializadas del sector de infraestructura de transporte</a:t>
                      </a:r>
                      <a:endParaRPr lang="es-CO" sz="1200" dirty="0">
                        <a:solidFill>
                          <a:schemeClr val="tx1"/>
                        </a:solidFill>
                        <a:effectLst/>
                        <a:latin typeface="Times New Roman"/>
                        <a:ea typeface="Times New Roman" panose="02020603050405020304" pitchFamily="18" charset="0"/>
                        <a:cs typeface="Arial"/>
                      </a:endParaRPr>
                    </a:p>
                  </a:txBody>
                  <a:tcPr marL="68580" marR="68580" marT="0" marB="0" anchor="ctr"/>
                </a:tc>
                <a:extLst>
                  <a:ext uri="{0D108BD9-81ED-4DB2-BD59-A6C34878D82A}">
                    <a16:rowId xmlns:a16="http://schemas.microsoft.com/office/drawing/2014/main" val="4284888275"/>
                  </a:ext>
                </a:extLst>
              </a:tr>
              <a:tr h="381000">
                <a:tc>
                  <a:txBody>
                    <a:bodyPr/>
                    <a:lstStyle/>
                    <a:p>
                      <a:pPr algn="ctr" fontAlgn="base"/>
                      <a:r>
                        <a:rPr lang="es-CO" sz="700" dirty="0">
                          <a:effectLst/>
                        </a:rPr>
                        <a:t>3</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GC10</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27/09/2024</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Q3</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just" fontAlgn="base"/>
                      <a:r>
                        <a:rPr lang="es-MX" sz="700" dirty="0">
                          <a:solidFill>
                            <a:schemeClr val="tx1"/>
                          </a:solidFill>
                          <a:effectLst/>
                        </a:rPr>
                        <a:t>La reglamentación de decretos y normas en materia de compras y contratación pública se debe realizar en conjunto con el Departamento Nacional de Planeación y depende de su cronograma y agenda para la expedición de los decretos reglamentarios, las mesas de trabajo y la participación de la subdirección de gestión contractual se realizó previo al cumplimiento de la programación inicial de la actividad.</a:t>
                      </a:r>
                      <a:endParaRPr lang="es-CO" sz="1200" dirty="0">
                        <a:solidFill>
                          <a:schemeClr val="tx1"/>
                        </a:solidFill>
                        <a:effectLst/>
                        <a:latin typeface="Times New Roman"/>
                        <a:ea typeface="Times New Roman" panose="02020603050405020304" pitchFamily="18" charset="0"/>
                        <a:cs typeface="Arial"/>
                      </a:endParaRPr>
                    </a:p>
                  </a:txBody>
                  <a:tcPr marL="68580" marR="68580" marT="0" marB="0" anchor="ctr"/>
                </a:tc>
                <a:extLst>
                  <a:ext uri="{0D108BD9-81ED-4DB2-BD59-A6C34878D82A}">
                    <a16:rowId xmlns:a16="http://schemas.microsoft.com/office/drawing/2014/main" val="1769023450"/>
                  </a:ext>
                </a:extLst>
              </a:tr>
              <a:tr h="381000">
                <a:tc>
                  <a:txBody>
                    <a:bodyPr/>
                    <a:lstStyle/>
                    <a:p>
                      <a:pPr algn="ctr" fontAlgn="base"/>
                      <a:r>
                        <a:rPr lang="es-CO" sz="700" dirty="0">
                          <a:effectLst/>
                        </a:rPr>
                        <a:t>4</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EMAE 1</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30/09/2024</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Q3</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rowSpan="3">
                  <a:txBody>
                    <a:bodyPr/>
                    <a:lstStyle/>
                    <a:p>
                      <a:pPr algn="just" fontAlgn="base"/>
                      <a:r>
                        <a:rPr lang="es-CO" sz="700" dirty="0">
                          <a:effectLst/>
                        </a:rPr>
                        <a:t>La subdirección solicita la modificación teniendo en cuenta que el día 10 de julio de 2024, al inicio del tercer trimestre del año, se realizó un cambio en el encargo de la Subdirección de Estudios de Mercado y Abastecimiento Estratégico, quedando la Dra. Ana María Tolosa como encargada. Posteriormente el 22 de agosto de 2024 volvió a cambiar el encargo de la Subdirección, quedando bajo el Dr. Larry </a:t>
                      </a:r>
                      <a:r>
                        <a:rPr lang="es-CO" sz="700" dirty="0" err="1">
                          <a:effectLst/>
                        </a:rPr>
                        <a:t>Sadit</a:t>
                      </a:r>
                      <a:r>
                        <a:rPr lang="es-CO" sz="700" dirty="0">
                          <a:effectLst/>
                        </a:rPr>
                        <a:t> Álvarez. Los insumos estratégicos desarrollados por la Subdirección son objeto de orientación, seguimiento y revisión por parte del subdirector(e) a cargo. Esta labor se ha visto interrumpida en dos ocasiones durante el transcurso del tercer trimestre del año, lo que ha afectado los tiempos para realizar las revisiones y ajustes procedentes sobre las acciones objeto de entrega. Por tal razón, se requiere ajustar las fechas de entrega de los insumos estratégicos previstos para el tercer trimestre, con el propósito de incorporar las modificaciones correspondientes de acuerdo con los lineamientos de la presente subdirección. En tal sentido, se solicita modificar la fecha de entrega de las acciones EMAE01, 05 y 06 para el cuarto trimestre.</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879998218"/>
                  </a:ext>
                </a:extLst>
              </a:tr>
              <a:tr h="381000">
                <a:tc>
                  <a:txBody>
                    <a:bodyPr/>
                    <a:lstStyle/>
                    <a:p>
                      <a:pPr algn="ctr" fontAlgn="base"/>
                      <a:r>
                        <a:rPr lang="es-CO" sz="700" dirty="0">
                          <a:effectLst/>
                        </a:rPr>
                        <a:t>5</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EMAE 5</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30/09/2024</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Q3</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s-CO"/>
                    </a:p>
                  </a:txBody>
                  <a:tcPr/>
                </a:tc>
                <a:extLst>
                  <a:ext uri="{0D108BD9-81ED-4DB2-BD59-A6C34878D82A}">
                    <a16:rowId xmlns:a16="http://schemas.microsoft.com/office/drawing/2014/main" val="3632801708"/>
                  </a:ext>
                </a:extLst>
              </a:tr>
              <a:tr h="381000">
                <a:tc>
                  <a:txBody>
                    <a:bodyPr/>
                    <a:lstStyle/>
                    <a:p>
                      <a:pPr algn="ctr" fontAlgn="base"/>
                      <a:r>
                        <a:rPr lang="es-CO" sz="700" dirty="0">
                          <a:effectLst/>
                        </a:rPr>
                        <a:t>6</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EMAE 6</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30/09/2024</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a:txBody>
                    <a:bodyPr/>
                    <a:lstStyle/>
                    <a:p>
                      <a:pPr algn="ctr" fontAlgn="base"/>
                      <a:r>
                        <a:rPr lang="es-CO" sz="700" dirty="0">
                          <a:effectLst/>
                        </a:rPr>
                        <a:t>Q3</a:t>
                      </a:r>
                      <a:endParaRPr lang="es-CO"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nchor="ctr"/>
                </a:tc>
                <a:tc vMerge="1">
                  <a:txBody>
                    <a:bodyPr/>
                    <a:lstStyle/>
                    <a:p>
                      <a:endParaRPr lang="es-CO"/>
                    </a:p>
                  </a:txBody>
                  <a:tcPr/>
                </a:tc>
                <a:extLst>
                  <a:ext uri="{0D108BD9-81ED-4DB2-BD59-A6C34878D82A}">
                    <a16:rowId xmlns:a16="http://schemas.microsoft.com/office/drawing/2014/main" val="3274342937"/>
                  </a:ext>
                </a:extLst>
              </a:tr>
            </a:tbl>
          </a:graphicData>
        </a:graphic>
      </p:graphicFrame>
    </p:spTree>
    <p:extLst>
      <p:ext uri="{BB962C8B-B14F-4D97-AF65-F5344CB8AC3E}">
        <p14:creationId xmlns:p14="http://schemas.microsoft.com/office/powerpoint/2010/main" val="644613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8DBBBFA6-EA01-32DC-5B8E-0CDC02260D77}"/>
              </a:ext>
            </a:extLst>
          </p:cNvPr>
          <p:cNvSpPr>
            <a:spLocks noGrp="1"/>
          </p:cNvSpPr>
          <p:nvPr>
            <p:ph type="title"/>
          </p:nvPr>
        </p:nvSpPr>
        <p:spPr>
          <a:xfrm>
            <a:off x="6307017" y="262793"/>
            <a:ext cx="5181600" cy="590540"/>
          </a:xfrm>
        </p:spPr>
        <p:txBody>
          <a:bodyPr anchor="t">
            <a:normAutofit/>
          </a:bodyPr>
          <a:lstStyle/>
          <a:p>
            <a:r>
              <a:rPr lang="es-CO" sz="1800" b="1"/>
              <a:t>4. CONCLUSIONES DE SEGUIMIENTO​​</a:t>
            </a:r>
          </a:p>
        </p:txBody>
      </p:sp>
      <p:sp>
        <p:nvSpPr>
          <p:cNvPr id="6" name="CuadroTexto 5">
            <a:extLst>
              <a:ext uri="{FF2B5EF4-FFF2-40B4-BE49-F238E27FC236}">
                <a16:creationId xmlns:a16="http://schemas.microsoft.com/office/drawing/2014/main" id="{A0E36933-21D3-A605-3683-B3BE41921938}"/>
              </a:ext>
            </a:extLst>
          </p:cNvPr>
          <p:cNvSpPr txBox="1"/>
          <p:nvPr/>
        </p:nvSpPr>
        <p:spPr>
          <a:xfrm>
            <a:off x="797169" y="1227245"/>
            <a:ext cx="9805364" cy="3416320"/>
          </a:xfrm>
          <a:prstGeom prst="rect">
            <a:avLst/>
          </a:prstGeom>
          <a:noFill/>
          <a:effectLst>
            <a:glow rad="63500">
              <a:schemeClr val="accent1">
                <a:satMod val="175000"/>
                <a:alpha val="40000"/>
              </a:schemeClr>
            </a:glow>
          </a:effectLst>
        </p:spPr>
        <p:txBody>
          <a:bodyPr wrap="square" lIns="91440" tIns="45720" rIns="91440" bIns="45720" anchor="t">
            <a:spAutoFit/>
          </a:bodyPr>
          <a:lstStyle/>
          <a:p>
            <a:pPr marL="342900" lvl="0" indent="-342900" algn="just" fontAlgn="base">
              <a:buFont typeface="Symbol" panose="05050102010706020507" pitchFamily="18" charset="2"/>
              <a:buChar char=""/>
            </a:pPr>
            <a:r>
              <a:rPr lang="es-CO" sz="1200">
                <a:solidFill>
                  <a:srgbClr val="000000"/>
                </a:solidFill>
                <a:effectLst/>
                <a:latin typeface="Verdana"/>
                <a:ea typeface="Times New Roman" panose="02020603050405020304" pitchFamily="18" charset="0"/>
                <a:cs typeface="Segoe UI"/>
              </a:rPr>
              <a:t>Las dos áreas a cargo de las actividades que no cumplieron las metas programadas tuvieron inconvenientes asociados a:</a:t>
            </a:r>
          </a:p>
          <a:p>
            <a:pPr marL="342900" lvl="0" indent="-342900" algn="just" fontAlgn="base">
              <a:buFont typeface="Symbol" panose="05050102010706020507" pitchFamily="18" charset="2"/>
              <a:buChar char=""/>
            </a:pPr>
            <a:endParaRPr lang="es-CO" sz="1200">
              <a:effectLst/>
              <a:latin typeface="Times New Roman" panose="02020603050405020304" pitchFamily="18" charset="0"/>
              <a:ea typeface="Times New Roman" panose="02020603050405020304" pitchFamily="18" charset="0"/>
            </a:endParaRPr>
          </a:p>
          <a:p>
            <a:pPr marL="457200" algn="just" fontAlgn="base"/>
            <a:r>
              <a:rPr lang="es-CO" sz="1200" b="1">
                <a:solidFill>
                  <a:srgbClr val="000000"/>
                </a:solidFill>
                <a:effectLst/>
                <a:latin typeface="Verdana"/>
                <a:ea typeface="Times New Roman" panose="02020603050405020304" pitchFamily="18" charset="0"/>
                <a:cs typeface="Segoe UI"/>
              </a:rPr>
              <a:t>Subdirección de Negocios (SN1):</a:t>
            </a:r>
            <a:r>
              <a:rPr lang="es-CO" sz="1200">
                <a:solidFill>
                  <a:srgbClr val="000000"/>
                </a:solidFill>
                <a:effectLst/>
                <a:latin typeface="Verdana"/>
                <a:ea typeface="Times New Roman" panose="02020603050405020304" pitchFamily="18" charset="0"/>
                <a:cs typeface="Segoe UI"/>
              </a:rPr>
              <a:t> Se presentó </a:t>
            </a:r>
            <a:r>
              <a:rPr lang="es-ES" sz="1200">
                <a:effectLst/>
                <a:latin typeface="Verdana"/>
                <a:ea typeface="Times New Roman" panose="02020603050405020304" pitchFamily="18" charset="0"/>
              </a:rPr>
              <a:t>dificultad para identificar e involucrar a los actores de la economía popular en los análisis sectoriales necesarios para la estructuración de los Mecanismos de Agregación de Demanda (MAD). Esta falta de identificación impidió el cumplimiento de las metas establecidas, ya que se esperaba desarrollar tres entregables y solo se completó uno. Además, el desconocimiento de la plataforma "Mi Mercado Popular" por parte de los proponentes generó errores en la presentación de los requisitos habilitantes, lo que ha complicó aún más el proceso. La situación ha llevado a la necesidad de capacitación adicional y a retrasos en la adjudicación de los mecanismos. La integración efectiva de los actores de la economía popular y el manejo de la plataforma son áreas críticas que requieren atención para mejorar los resultados de la iniciativa.</a:t>
            </a:r>
            <a:endParaRPr lang="es-CO" sz="1200">
              <a:effectLst/>
              <a:latin typeface="Verdana"/>
              <a:ea typeface="Times New Roman" panose="02020603050405020304" pitchFamily="18" charset="0"/>
            </a:endParaRPr>
          </a:p>
          <a:p>
            <a:pPr algn="just" fontAlgn="base"/>
            <a:endParaRPr lang="es-CO" sz="1200">
              <a:effectLst/>
              <a:latin typeface="Times New Roman" panose="02020603050405020304" pitchFamily="18" charset="0"/>
              <a:ea typeface="Times New Roman" panose="02020603050405020304" pitchFamily="18" charset="0"/>
            </a:endParaRPr>
          </a:p>
          <a:p>
            <a:pPr marL="457200" algn="just" fontAlgn="base"/>
            <a:r>
              <a:rPr lang="es-CO" sz="1200" b="1">
                <a:solidFill>
                  <a:srgbClr val="000000"/>
                </a:solidFill>
                <a:effectLst/>
                <a:latin typeface="Verdana"/>
                <a:ea typeface="Times New Roman" panose="02020603050405020304" pitchFamily="18" charset="0"/>
                <a:cs typeface="Segoe UI"/>
              </a:rPr>
              <a:t>Subdirección de Innovación y Desarrollo Tecnológico (IDT2):</a:t>
            </a:r>
            <a:r>
              <a:rPr lang="es-CO" sz="1200">
                <a:solidFill>
                  <a:srgbClr val="000000"/>
                </a:solidFill>
                <a:effectLst/>
                <a:latin typeface="Verdana"/>
                <a:ea typeface="Times New Roman" panose="02020603050405020304" pitchFamily="18" charset="0"/>
                <a:cs typeface="Segoe UI"/>
              </a:rPr>
              <a:t> </a:t>
            </a:r>
            <a:r>
              <a:rPr lang="es-CO" sz="1200">
                <a:effectLst/>
                <a:latin typeface="Verdana"/>
                <a:ea typeface="Times New Roman" panose="02020603050405020304" pitchFamily="18" charset="0"/>
              </a:rPr>
              <a:t>Confecámaras presentó al equipo de la Dirección General de la Agencia y al subdirector de IDT una propuesta encaminada a complementar el módulo de información del Registro de Proponentes disponible en el Registro Único Empresarial y Social – RUES, incluyendo la información de los requisitos habilitantes de los proponentes. Los entregables previamente definidos se aplazan hasta tanto no se conozca el cronograma de trabajo que presentará Confecámaras.</a:t>
            </a:r>
          </a:p>
          <a:p>
            <a:pPr marL="457200" algn="just" fontAlgn="base"/>
            <a:endParaRPr lang="es-CO" sz="1200">
              <a:latin typeface="Verdana" panose="020B0604030504040204" pitchFamily="34" charset="0"/>
              <a:ea typeface="Times New Roman" panose="02020603050405020304" pitchFamily="18" charset="0"/>
            </a:endParaRPr>
          </a:p>
        </p:txBody>
      </p:sp>
      <p:sp>
        <p:nvSpPr>
          <p:cNvPr id="7" name="CuadroTexto 6">
            <a:extLst>
              <a:ext uri="{FF2B5EF4-FFF2-40B4-BE49-F238E27FC236}">
                <a16:creationId xmlns:a16="http://schemas.microsoft.com/office/drawing/2014/main" id="{6D2F586D-3014-971E-AB09-D74A564E84D3}"/>
              </a:ext>
            </a:extLst>
          </p:cNvPr>
          <p:cNvSpPr txBox="1"/>
          <p:nvPr/>
        </p:nvSpPr>
        <p:spPr>
          <a:xfrm>
            <a:off x="797169" y="4832812"/>
            <a:ext cx="10023231" cy="646331"/>
          </a:xfrm>
          <a:prstGeom prst="rect">
            <a:avLst/>
          </a:prstGeom>
          <a:noFill/>
        </p:spPr>
        <p:txBody>
          <a:bodyPr wrap="square">
            <a:spAutoFit/>
          </a:bodyPr>
          <a:lstStyle/>
          <a:p>
            <a:pPr marL="342900" lvl="0" indent="-342900" algn="just" fontAlgn="base">
              <a:buFont typeface="Symbol" panose="05050102010706020507" pitchFamily="18" charset="2"/>
              <a:buChar char=""/>
            </a:pPr>
            <a:r>
              <a:rPr lang="es-CO" sz="1200">
                <a:solidFill>
                  <a:srgbClr val="000000"/>
                </a:solidFill>
                <a:effectLst/>
                <a:latin typeface="Verdana" panose="020B0604030504040204" pitchFamily="34" charset="0"/>
                <a:ea typeface="Times New Roman" panose="02020603050405020304" pitchFamily="18" charset="0"/>
                <a:cs typeface="Segoe UI" panose="020B0502040204020203" pitchFamily="34" charset="0"/>
              </a:rPr>
              <a:t>Las áreas deben revisar mensualmente sus compromisos en el PAI, y las alertas realizadas por el grupo de planeación, y así puedan solicitar con oportunidad los ajustes en las actividades a las que haya lugar. Asimismo, que se articulen y soliciten apoyo de las áreas que lo requieran para el cumplimiento de sus metas.</a:t>
            </a:r>
            <a:endParaRPr lang="es-CO" sz="1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1850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528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50703695-DCC9-2B2B-CE25-CD632F0261C9}"/>
              </a:ext>
            </a:extLst>
          </p:cNvPr>
          <p:cNvSpPr txBox="1">
            <a:spLocks/>
          </p:cNvSpPr>
          <p:nvPr/>
        </p:nvSpPr>
        <p:spPr>
          <a:xfrm>
            <a:off x="1699934" y="1040524"/>
            <a:ext cx="8560904" cy="282728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r>
              <a:rPr lang="es-CO" sz="3200" b="1">
                <a:solidFill>
                  <a:schemeClr val="bg1"/>
                </a:solidFill>
              </a:rPr>
              <a:t>REPORTE PLAN DE ACCIÓN INSTITUCIONAL Q2</a:t>
            </a:r>
          </a:p>
        </p:txBody>
      </p:sp>
      <p:pic>
        <p:nvPicPr>
          <p:cNvPr id="2" name="Imagen 1">
            <a:extLst>
              <a:ext uri="{FF2B5EF4-FFF2-40B4-BE49-F238E27FC236}">
                <a16:creationId xmlns:a16="http://schemas.microsoft.com/office/drawing/2014/main" id="{F028AE04-88F5-C192-ADA2-A59A5126F5A5}"/>
              </a:ext>
            </a:extLst>
          </p:cNvPr>
          <p:cNvPicPr>
            <a:picLocks noChangeAspect="1"/>
          </p:cNvPicPr>
          <p:nvPr/>
        </p:nvPicPr>
        <p:blipFill rotWithShape="1">
          <a:blip r:embed="rId2">
            <a:extLst>
              <a:ext uri="{28A0092B-C50C-407E-A947-70E740481C1C}">
                <a14:useLocalDpi xmlns:a14="http://schemas.microsoft.com/office/drawing/2010/main" val="0"/>
              </a:ext>
            </a:extLst>
          </a:blip>
          <a:srcRect t="91013"/>
          <a:stretch/>
        </p:blipFill>
        <p:spPr>
          <a:xfrm>
            <a:off x="4991310" y="6261739"/>
            <a:ext cx="2209380" cy="160233"/>
          </a:xfrm>
          <a:prstGeom prst="rect">
            <a:avLst/>
          </a:prstGeom>
        </p:spPr>
      </p:pic>
      <p:sp>
        <p:nvSpPr>
          <p:cNvPr id="3" name="CuadroTexto 6">
            <a:extLst>
              <a:ext uri="{FF2B5EF4-FFF2-40B4-BE49-F238E27FC236}">
                <a16:creationId xmlns:a16="http://schemas.microsoft.com/office/drawing/2014/main" id="{E89407F0-C808-0F84-E9AF-3382C8025D7A}"/>
              </a:ext>
            </a:extLst>
          </p:cNvPr>
          <p:cNvSpPr txBox="1"/>
          <p:nvPr/>
        </p:nvSpPr>
        <p:spPr>
          <a:xfrm>
            <a:off x="7817689" y="4986479"/>
            <a:ext cx="4198394" cy="830997"/>
          </a:xfrm>
          <a:prstGeom prst="rect">
            <a:avLst/>
          </a:prstGeom>
          <a:noFill/>
        </p:spPr>
        <p:txBody>
          <a:bodyPr wrap="square">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s-MX" sz="1600" b="1"/>
              <a:t>CIGD – 31 de octubre de 2024</a:t>
            </a:r>
          </a:p>
          <a:p>
            <a:pPr algn="r"/>
            <a:r>
              <a:rPr lang="es-MX" sz="1600" b="1"/>
              <a:t>Grupo de Planeación, Políticas Públicas y Asuntos Internacionales</a:t>
            </a:r>
            <a:endParaRPr lang="es-MX" sz="1600"/>
          </a:p>
        </p:txBody>
      </p:sp>
    </p:spTree>
    <p:extLst>
      <p:ext uri="{BB962C8B-B14F-4D97-AF65-F5344CB8AC3E}">
        <p14:creationId xmlns:p14="http://schemas.microsoft.com/office/powerpoint/2010/main" val="148297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3">
            <a:extLst>
              <a:ext uri="{FF2B5EF4-FFF2-40B4-BE49-F238E27FC236}">
                <a16:creationId xmlns:a16="http://schemas.microsoft.com/office/drawing/2014/main" id="{B796A50C-9F0E-7E26-C5CD-5C74DBCCF0EA}"/>
              </a:ext>
            </a:extLst>
          </p:cNvPr>
          <p:cNvSpPr txBox="1">
            <a:spLocks/>
          </p:cNvSpPr>
          <p:nvPr/>
        </p:nvSpPr>
        <p:spPr>
          <a:xfrm>
            <a:off x="834713" y="1812780"/>
            <a:ext cx="10710035" cy="238288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fontAlgn="base">
              <a:buFont typeface="+mj-lt"/>
              <a:buAutoNum type="arabicPeriod"/>
            </a:pPr>
            <a:r>
              <a:rPr lang="es-MX" sz="2400" b="1">
                <a:solidFill>
                  <a:srgbClr val="404040"/>
                </a:solidFill>
                <a:latin typeface="Verdana"/>
                <a:ea typeface="Verdana"/>
              </a:rPr>
              <a:t> Resumen Plan de Acción Institucional (PAI) 2024</a:t>
            </a:r>
            <a:r>
              <a:rPr lang="en-US" sz="2400" b="1">
                <a:solidFill>
                  <a:srgbClr val="404040"/>
                </a:solidFill>
                <a:latin typeface="Verdana"/>
                <a:ea typeface="Verdana"/>
              </a:rPr>
              <a:t>​</a:t>
            </a:r>
            <a:endParaRPr lang="en-US" sz="1200" b="1">
              <a:solidFill>
                <a:srgbClr val="000000"/>
              </a:solidFill>
              <a:latin typeface="Verdana"/>
              <a:ea typeface="Verdana"/>
            </a:endParaRPr>
          </a:p>
          <a:p>
            <a:pPr algn="just" fontAlgn="base">
              <a:buFont typeface="+mj-lt"/>
              <a:buAutoNum type="arabicPeriod"/>
            </a:pPr>
            <a:r>
              <a:rPr lang="es-MX" sz="2400" b="1">
                <a:solidFill>
                  <a:srgbClr val="404040"/>
                </a:solidFill>
                <a:latin typeface="Verdana"/>
                <a:ea typeface="Verdana"/>
              </a:rPr>
              <a:t> Cumplimiento PAI 2024 – Q3/ Área de la ANCP-CCE</a:t>
            </a:r>
            <a:r>
              <a:rPr lang="en-US" sz="2400" b="1">
                <a:solidFill>
                  <a:srgbClr val="404040"/>
                </a:solidFill>
                <a:latin typeface="Verdana"/>
                <a:ea typeface="Verdana"/>
              </a:rPr>
              <a:t>​</a:t>
            </a:r>
          </a:p>
          <a:p>
            <a:pPr algn="just" fontAlgn="base">
              <a:buFont typeface="+mj-lt"/>
              <a:buAutoNum type="arabicPeriod"/>
            </a:pPr>
            <a:r>
              <a:rPr lang="es-MX" sz="2400" b="1">
                <a:solidFill>
                  <a:srgbClr val="404040"/>
                </a:solidFill>
                <a:latin typeface="Verdana"/>
                <a:ea typeface="Verdana"/>
              </a:rPr>
              <a:t>Estado de Cumplimiento por dependencia PAI 2024 – Q3</a:t>
            </a:r>
            <a:endParaRPr lang="en-US" sz="1200" b="1">
              <a:solidFill>
                <a:srgbClr val="000000"/>
              </a:solidFill>
              <a:latin typeface="Verdana"/>
              <a:ea typeface="Verdana"/>
            </a:endParaRPr>
          </a:p>
          <a:p>
            <a:pPr marL="0" indent="0" algn="just" fontAlgn="base">
              <a:buNone/>
            </a:pPr>
            <a:r>
              <a:rPr lang="es-MX" sz="2400" b="1">
                <a:solidFill>
                  <a:srgbClr val="404040"/>
                </a:solidFill>
                <a:latin typeface="Verdana"/>
                <a:ea typeface="Verdana"/>
              </a:rPr>
              <a:t>4. Conclusiones de seguimiento - Segunda Línea de Defensa</a:t>
            </a:r>
            <a:r>
              <a:rPr lang="en-US" sz="2400" b="1">
                <a:solidFill>
                  <a:srgbClr val="404040"/>
                </a:solidFill>
                <a:latin typeface="Verdana"/>
                <a:ea typeface="Verdana"/>
              </a:rPr>
              <a:t>​</a:t>
            </a:r>
          </a:p>
          <a:p>
            <a:pPr algn="just" fontAlgn="base"/>
            <a:endParaRPr lang="en-US" sz="1200" b="1">
              <a:solidFill>
                <a:srgbClr val="000000"/>
              </a:solidFill>
            </a:endParaRPr>
          </a:p>
          <a:p>
            <a:endParaRPr lang="es-CO" sz="1200"/>
          </a:p>
        </p:txBody>
      </p:sp>
      <p:sp>
        <p:nvSpPr>
          <p:cNvPr id="3" name="Título 1">
            <a:extLst>
              <a:ext uri="{FF2B5EF4-FFF2-40B4-BE49-F238E27FC236}">
                <a16:creationId xmlns:a16="http://schemas.microsoft.com/office/drawing/2014/main" id="{70B8F407-5C93-0FD8-94D1-42949A3AF8A0}"/>
              </a:ext>
            </a:extLst>
          </p:cNvPr>
          <p:cNvSpPr>
            <a:spLocks noGrp="1"/>
          </p:cNvSpPr>
          <p:nvPr>
            <p:ph type="title"/>
          </p:nvPr>
        </p:nvSpPr>
        <p:spPr>
          <a:xfrm>
            <a:off x="720758" y="725774"/>
            <a:ext cx="6677527" cy="612422"/>
          </a:xfrm>
        </p:spPr>
        <p:txBody>
          <a:bodyPr>
            <a:normAutofit fontScale="90000"/>
          </a:bodyPr>
          <a:lstStyle/>
          <a:p>
            <a:r>
              <a:rPr lang="es-ES" b="1" i="0" u="none" strike="noStrike">
                <a:solidFill>
                  <a:srgbClr val="FFC802"/>
                </a:solidFill>
                <a:effectLst/>
                <a:latin typeface="Verdana"/>
                <a:ea typeface="Verdana"/>
                <a:cs typeface="Verdana" panose="020B0604030504040204" pitchFamily="34" charset="0"/>
              </a:rPr>
              <a:t>CONTENIDO</a:t>
            </a:r>
            <a:r>
              <a:rPr lang="es-ES" b="0" i="0">
                <a:solidFill>
                  <a:srgbClr val="FFC802"/>
                </a:solidFill>
                <a:effectLst/>
                <a:latin typeface="Verdana"/>
                <a:ea typeface="Verdana"/>
                <a:cs typeface="Verdana" panose="020B0604030504040204" pitchFamily="34" charset="0"/>
              </a:rPr>
              <a:t>​</a:t>
            </a:r>
            <a:endParaRPr lang="es-CO" sz="4800">
              <a:solidFill>
                <a:srgbClr val="FFC802"/>
              </a:solidFill>
              <a:latin typeface="Verdana"/>
              <a:ea typeface="Verdana"/>
              <a:cs typeface="Verdana" panose="020B0604030504040204" pitchFamily="34" charset="0"/>
            </a:endParaRPr>
          </a:p>
        </p:txBody>
      </p:sp>
    </p:spTree>
    <p:extLst>
      <p:ext uri="{BB962C8B-B14F-4D97-AF65-F5344CB8AC3E}">
        <p14:creationId xmlns:p14="http://schemas.microsoft.com/office/powerpoint/2010/main" val="266557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redondeado 84">
            <a:extLst>
              <a:ext uri="{FF2B5EF4-FFF2-40B4-BE49-F238E27FC236}">
                <a16:creationId xmlns:a16="http://schemas.microsoft.com/office/drawing/2014/main" id="{18C187EC-0D24-B009-9E72-A58430688C4D}"/>
              </a:ext>
            </a:extLst>
          </p:cNvPr>
          <p:cNvSpPr/>
          <p:nvPr/>
        </p:nvSpPr>
        <p:spPr>
          <a:xfrm>
            <a:off x="1179765" y="1898622"/>
            <a:ext cx="2205322" cy="1261783"/>
          </a:xfrm>
          <a:prstGeom prst="roundRect">
            <a:avLst>
              <a:gd name="adj" fmla="val 10468"/>
            </a:avLst>
          </a:prstGeom>
          <a:noFill/>
          <a:ln w="19050">
            <a:solidFill>
              <a:schemeClr val="bg1">
                <a:lumMod val="75000"/>
              </a:schemeClr>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s-C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ES" sz="6000" b="1">
                <a:ln>
                  <a:solidFill>
                    <a:srgbClr val="10539F"/>
                  </a:solidFill>
                </a:ln>
                <a:solidFill>
                  <a:schemeClr val="tx1"/>
                </a:solidFill>
                <a:latin typeface="+mj-lt"/>
              </a:rPr>
              <a:t>57</a:t>
            </a:r>
            <a:endParaRPr lang="es-CO" sz="6000" b="1">
              <a:ln>
                <a:solidFill>
                  <a:srgbClr val="10539F"/>
                </a:solidFill>
              </a:ln>
              <a:solidFill>
                <a:schemeClr val="tx1"/>
              </a:solidFill>
              <a:latin typeface="+mj-lt"/>
            </a:endParaRPr>
          </a:p>
        </p:txBody>
      </p:sp>
      <p:sp>
        <p:nvSpPr>
          <p:cNvPr id="7" name="Título 1">
            <a:extLst>
              <a:ext uri="{FF2B5EF4-FFF2-40B4-BE49-F238E27FC236}">
                <a16:creationId xmlns:a16="http://schemas.microsoft.com/office/drawing/2014/main" id="{2F35EEB9-11FF-368E-6EB9-5AF1AD9953E7}"/>
              </a:ext>
            </a:extLst>
          </p:cNvPr>
          <p:cNvSpPr>
            <a:spLocks noGrp="1"/>
          </p:cNvSpPr>
          <p:nvPr>
            <p:ph type="title"/>
          </p:nvPr>
        </p:nvSpPr>
        <p:spPr>
          <a:xfrm>
            <a:off x="466138" y="743809"/>
            <a:ext cx="10515600" cy="515408"/>
          </a:xfrm>
        </p:spPr>
        <p:txBody>
          <a:bodyPr>
            <a:noAutofit/>
          </a:bodyPr>
          <a:lstStyle/>
          <a:p>
            <a:r>
              <a:rPr lang="es-ES" sz="2400" b="1">
                <a:solidFill>
                  <a:srgbClr val="FFC802"/>
                </a:solidFill>
                <a:ea typeface="Verdana" panose="020B0604030504040204" pitchFamily="34" charset="0"/>
                <a:cs typeface="Verdana" panose="020B0604030504040204" pitchFamily="34" charset="0"/>
              </a:rPr>
              <a:t>1. RESUMEN PLAN DE ACCIÓN INSTITUCIONAL – PAI 2024</a:t>
            </a:r>
            <a:endParaRPr lang="es-CO" sz="4400" b="1">
              <a:solidFill>
                <a:srgbClr val="FFC802"/>
              </a:solidFill>
              <a:ea typeface="Verdana" panose="020B0604030504040204" pitchFamily="34" charset="0"/>
              <a:cs typeface="Verdana" panose="020B0604030504040204" pitchFamily="34" charset="0"/>
            </a:endParaRPr>
          </a:p>
        </p:txBody>
      </p:sp>
      <p:sp>
        <p:nvSpPr>
          <p:cNvPr id="8" name="Rectángulo redondeado 84">
            <a:extLst>
              <a:ext uri="{FF2B5EF4-FFF2-40B4-BE49-F238E27FC236}">
                <a16:creationId xmlns:a16="http://schemas.microsoft.com/office/drawing/2014/main" id="{9D0D4715-A947-378E-58CB-CBB7A4B6646F}"/>
              </a:ext>
            </a:extLst>
          </p:cNvPr>
          <p:cNvSpPr/>
          <p:nvPr/>
        </p:nvSpPr>
        <p:spPr>
          <a:xfrm>
            <a:off x="1154260" y="4068453"/>
            <a:ext cx="2205322" cy="1690882"/>
          </a:xfrm>
          <a:prstGeom prst="roundRect">
            <a:avLst>
              <a:gd name="adj" fmla="val 10468"/>
            </a:avLst>
          </a:prstGeom>
          <a:noFill/>
          <a:ln w="19050">
            <a:solidFill>
              <a:schemeClr val="bg1">
                <a:lumMod val="75000"/>
              </a:schemeClr>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s-C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s-CO" sz="6000" b="1">
              <a:ln>
                <a:solidFill>
                  <a:srgbClr val="10539F"/>
                </a:solidFill>
              </a:ln>
              <a:solidFill>
                <a:srgbClr val="10539F"/>
              </a:solidFill>
              <a:latin typeface="+mj-lt"/>
            </a:endParaRPr>
          </a:p>
        </p:txBody>
      </p:sp>
      <p:sp>
        <p:nvSpPr>
          <p:cNvPr id="9" name="CuadroTexto 3">
            <a:extLst>
              <a:ext uri="{FF2B5EF4-FFF2-40B4-BE49-F238E27FC236}">
                <a16:creationId xmlns:a16="http://schemas.microsoft.com/office/drawing/2014/main" id="{D15FC90E-1881-F4FA-0513-EEAB3E88930D}"/>
              </a:ext>
            </a:extLst>
          </p:cNvPr>
          <p:cNvSpPr txBox="1"/>
          <p:nvPr/>
        </p:nvSpPr>
        <p:spPr>
          <a:xfrm>
            <a:off x="1489328" y="2978761"/>
            <a:ext cx="1535186" cy="784830"/>
          </a:xfrm>
          <a:prstGeom prst="rect">
            <a:avLst/>
          </a:prstGeom>
          <a:solidFill>
            <a:srgbClr val="F9F9F9"/>
          </a:solidFill>
        </p:spPr>
        <p:txBody>
          <a:bodyPr wrap="square" lIns="91440" tIns="45720" rIns="91440" bIns="45720" rtlCol="0" anchor="t">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CO" sz="1500">
                <a:latin typeface="Verdana" panose="020B0604030504040204" pitchFamily="34" charset="0"/>
                <a:ea typeface="Verdana" panose="020B0604030504040204" pitchFamily="34" charset="0"/>
                <a:cs typeface="Verdana" panose="020B0604030504040204" pitchFamily="34" charset="0"/>
              </a:rPr>
              <a:t>Actividades Suscritas en el </a:t>
            </a:r>
            <a:r>
              <a:rPr lang="es-CO" sz="1500" b="1">
                <a:latin typeface="Verdana" panose="020B0604030504040204" pitchFamily="34" charset="0"/>
                <a:ea typeface="Verdana" panose="020B0604030504040204" pitchFamily="34" charset="0"/>
                <a:cs typeface="Verdana" panose="020B0604030504040204" pitchFamily="34" charset="0"/>
              </a:rPr>
              <a:t>PAI 2024</a:t>
            </a:r>
          </a:p>
        </p:txBody>
      </p:sp>
      <p:sp>
        <p:nvSpPr>
          <p:cNvPr id="10" name="CuadroTexto 5">
            <a:extLst>
              <a:ext uri="{FF2B5EF4-FFF2-40B4-BE49-F238E27FC236}">
                <a16:creationId xmlns:a16="http://schemas.microsoft.com/office/drawing/2014/main" id="{69E50B2D-E534-D569-43C8-39D2F70C7826}"/>
              </a:ext>
            </a:extLst>
          </p:cNvPr>
          <p:cNvSpPr txBox="1"/>
          <p:nvPr/>
        </p:nvSpPr>
        <p:spPr>
          <a:xfrm>
            <a:off x="4749553" y="5879361"/>
            <a:ext cx="6667130" cy="369332"/>
          </a:xfrm>
          <a:prstGeom prst="rect">
            <a:avLst/>
          </a:prstGeom>
          <a:noFill/>
        </p:spPr>
        <p:txBody>
          <a:bodyPr wrap="square" lIns="91440" tIns="45720" rIns="91440" bIns="45720" rtlCol="0" anchor="t">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b="1">
                <a:latin typeface="Verdana"/>
                <a:ea typeface="Verdana"/>
              </a:rPr>
              <a:t>Total avance acumulado Q3 : 49,9%</a:t>
            </a:r>
            <a:endParaRPr lang="es-CO" b="1">
              <a:latin typeface="Verdana"/>
              <a:ea typeface="Verdana"/>
            </a:endParaRPr>
          </a:p>
        </p:txBody>
      </p:sp>
      <p:sp>
        <p:nvSpPr>
          <p:cNvPr id="11" name="CuadroTexto 3">
            <a:extLst>
              <a:ext uri="{FF2B5EF4-FFF2-40B4-BE49-F238E27FC236}">
                <a16:creationId xmlns:a16="http://schemas.microsoft.com/office/drawing/2014/main" id="{890129A9-81A1-B760-56E4-E4D277894398}"/>
              </a:ext>
            </a:extLst>
          </p:cNvPr>
          <p:cNvSpPr txBox="1"/>
          <p:nvPr/>
        </p:nvSpPr>
        <p:spPr>
          <a:xfrm>
            <a:off x="1489328" y="5396046"/>
            <a:ext cx="1535186" cy="784830"/>
          </a:xfrm>
          <a:prstGeom prst="rect">
            <a:avLst/>
          </a:prstGeom>
          <a:solidFill>
            <a:srgbClr val="F9F9F9"/>
          </a:solidFill>
        </p:spPr>
        <p:txBody>
          <a:bodyPr wrap="square" lIns="91440" tIns="45720" rIns="91440" bIns="45720" rtlCol="0" anchor="t">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CO" sz="1500">
                <a:latin typeface="Verdana"/>
                <a:ea typeface="Verdana"/>
                <a:cs typeface="Verdana" panose="020B0604030504040204" pitchFamily="34" charset="0"/>
              </a:rPr>
              <a:t>Actividades Suscritas en el </a:t>
            </a:r>
            <a:r>
              <a:rPr lang="es-CO" sz="1500" b="1">
                <a:latin typeface="Verdana"/>
                <a:ea typeface="Verdana"/>
                <a:cs typeface="Verdana" panose="020B0604030504040204" pitchFamily="34" charset="0"/>
              </a:rPr>
              <a:t>Q3</a:t>
            </a:r>
          </a:p>
        </p:txBody>
      </p:sp>
      <p:sp>
        <p:nvSpPr>
          <p:cNvPr id="12" name="CuadroTexto 11">
            <a:extLst>
              <a:ext uri="{FF2B5EF4-FFF2-40B4-BE49-F238E27FC236}">
                <a16:creationId xmlns:a16="http://schemas.microsoft.com/office/drawing/2014/main" id="{E459DBCF-DA61-2D5C-7A33-334E236FD02C}"/>
              </a:ext>
            </a:extLst>
          </p:cNvPr>
          <p:cNvSpPr txBox="1"/>
          <p:nvPr/>
        </p:nvSpPr>
        <p:spPr>
          <a:xfrm>
            <a:off x="1423420" y="4402602"/>
            <a:ext cx="1601094" cy="923330"/>
          </a:xfrm>
          <a:prstGeom prst="rect">
            <a:avLst/>
          </a:prstGeom>
          <a:noFill/>
        </p:spPr>
        <p:txBody>
          <a:bodyPr wrap="square" lIns="91440" tIns="45720" rIns="91440" bIns="45720" anchor="t">
            <a:spAutoFit/>
          </a:bodyPr>
          <a:lstStyle/>
          <a:p>
            <a:pPr algn="ctr"/>
            <a:r>
              <a:rPr lang="es-ES" sz="5400" b="1">
                <a:ln>
                  <a:solidFill>
                    <a:srgbClr val="10539F"/>
                  </a:solidFill>
                </a:ln>
              </a:rPr>
              <a:t>27</a:t>
            </a:r>
          </a:p>
        </p:txBody>
      </p:sp>
      <p:sp>
        <p:nvSpPr>
          <p:cNvPr id="13" name="CuadroTexto 12">
            <a:extLst>
              <a:ext uri="{FF2B5EF4-FFF2-40B4-BE49-F238E27FC236}">
                <a16:creationId xmlns:a16="http://schemas.microsoft.com/office/drawing/2014/main" id="{A4B1D308-5DAC-1743-0E29-91ED62834D6D}"/>
              </a:ext>
            </a:extLst>
          </p:cNvPr>
          <p:cNvSpPr txBox="1"/>
          <p:nvPr/>
        </p:nvSpPr>
        <p:spPr>
          <a:xfrm>
            <a:off x="4481657" y="1349660"/>
            <a:ext cx="5836519" cy="369332"/>
          </a:xfrm>
          <a:prstGeom prst="rect">
            <a:avLst/>
          </a:prstGeom>
          <a:noFill/>
        </p:spPr>
        <p:txBody>
          <a:bodyPr wrap="square">
            <a:spAutoFit/>
          </a:bodyPr>
          <a:lstStyle/>
          <a:p>
            <a:r>
              <a:rPr lang="es-ES" b="1">
                <a:latin typeface="Verdana" panose="020B0604030504040204" pitchFamily="34" charset="0"/>
                <a:ea typeface="Verdana" panose="020B0604030504040204" pitchFamily="34" charset="0"/>
                <a:cs typeface="Verdana" panose="020B0604030504040204" pitchFamily="34" charset="0"/>
              </a:rPr>
              <a:t>% AVANCE DE EJECUCIÓN PAI 2024</a:t>
            </a:r>
            <a:endParaRPr lang="es-CO" b="1">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2" name="Gráfico 1">
            <a:extLst>
              <a:ext uri="{FF2B5EF4-FFF2-40B4-BE49-F238E27FC236}">
                <a16:creationId xmlns:a16="http://schemas.microsoft.com/office/drawing/2014/main" id="{DBE9F429-3BB1-6BB7-7324-8CFC3DEED05C}"/>
              </a:ext>
            </a:extLst>
          </p:cNvPr>
          <p:cNvGraphicFramePr>
            <a:graphicFrameLocks/>
          </p:cNvGraphicFramePr>
          <p:nvPr>
            <p:extLst>
              <p:ext uri="{D42A27DB-BD31-4B8C-83A1-F6EECF244321}">
                <p14:modId xmlns:p14="http://schemas.microsoft.com/office/powerpoint/2010/main" val="623842949"/>
              </p:ext>
            </p:extLst>
          </p:nvPr>
        </p:nvGraphicFramePr>
        <p:xfrm>
          <a:off x="4332156" y="1718993"/>
          <a:ext cx="6984649" cy="40793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27505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B4CCEB-D014-96FD-4548-AE3BD6F1974F}"/>
              </a:ext>
            </a:extLst>
          </p:cNvPr>
          <p:cNvSpPr txBox="1">
            <a:spLocks/>
          </p:cNvSpPr>
          <p:nvPr/>
        </p:nvSpPr>
        <p:spPr>
          <a:xfrm>
            <a:off x="838200" y="408726"/>
            <a:ext cx="10515600" cy="998482"/>
          </a:xfrm>
          <a:prstGeom prst="rect">
            <a:avLst/>
          </a:prstGeom>
        </p:spPr>
        <p:txBody>
          <a:bodyPr lIns="91440" tIns="45720" rIns="91440" bIns="45720" anchor="t">
            <a:normAutofit fontScale="97500"/>
          </a:bodyPr>
          <a:lstStyle>
            <a:lvl1pPr algn="l" defTabSz="914400" rtl="0" eaLnBrk="1" latinLnBrk="0" hangingPunct="1">
              <a:lnSpc>
                <a:spcPct val="90000"/>
              </a:lnSpc>
              <a:spcBef>
                <a:spcPct val="0"/>
              </a:spcBef>
              <a:buNone/>
              <a:defRPr sz="4400" b="1" kern="1200">
                <a:solidFill>
                  <a:srgbClr val="234E97"/>
                </a:solidFill>
                <a:latin typeface="Century Gothic" panose="020B0502020202020204" pitchFamily="34" charset="0"/>
                <a:ea typeface="+mj-ea"/>
                <a:cs typeface="+mj-cs"/>
              </a:defRPr>
            </a:lvl1pPr>
          </a:lstStyle>
          <a:p>
            <a:pPr algn="ctr"/>
            <a:r>
              <a:rPr lang="es-ES" sz="2000">
                <a:solidFill>
                  <a:srgbClr val="FFC802"/>
                </a:solidFill>
                <a:latin typeface="+mj-lt"/>
              </a:rPr>
              <a:t>3. ESTADO DE CUMPLIMIENTO POR DEPENDENCIA </a:t>
            </a:r>
          </a:p>
          <a:p>
            <a:pPr algn="ctr"/>
            <a:r>
              <a:rPr lang="es-ES" sz="2000">
                <a:solidFill>
                  <a:srgbClr val="FFC802"/>
                </a:solidFill>
                <a:latin typeface="+mj-lt"/>
              </a:rPr>
              <a:t>PAI 2024 – Q3​​</a:t>
            </a:r>
            <a:endParaRPr lang="es-CO" sz="2000">
              <a:solidFill>
                <a:srgbClr val="FFC802"/>
              </a:solidFill>
              <a:latin typeface="+mj-lt"/>
            </a:endParaRPr>
          </a:p>
        </p:txBody>
      </p:sp>
      <p:sp>
        <p:nvSpPr>
          <p:cNvPr id="3" name="CuadroTexto 2">
            <a:extLst>
              <a:ext uri="{FF2B5EF4-FFF2-40B4-BE49-F238E27FC236}">
                <a16:creationId xmlns:a16="http://schemas.microsoft.com/office/drawing/2014/main" id="{4E79DC76-93E5-CBB8-86F5-20AFB58160AC}"/>
              </a:ext>
            </a:extLst>
          </p:cNvPr>
          <p:cNvSpPr txBox="1"/>
          <p:nvPr/>
        </p:nvSpPr>
        <p:spPr>
          <a:xfrm>
            <a:off x="1042252" y="6074102"/>
            <a:ext cx="5513723" cy="276999"/>
          </a:xfrm>
          <a:prstGeom prst="rect">
            <a:avLst/>
          </a:prstGeom>
          <a:noFill/>
        </p:spPr>
        <p:txBody>
          <a:bodyPr wrap="square" rtlCol="0">
            <a:spAutoFit/>
          </a:bodyPr>
          <a:lstStyle/>
          <a:p>
            <a:r>
              <a:rPr lang="es-ES" sz="1200" b="1">
                <a:solidFill>
                  <a:srgbClr val="002060"/>
                </a:solidFill>
              </a:rPr>
              <a:t>Q3* </a:t>
            </a:r>
            <a:r>
              <a:rPr lang="es-ES" sz="1200"/>
              <a:t>Corresponde al </a:t>
            </a:r>
            <a:r>
              <a:rPr lang="es-ES" sz="1200" u="sng"/>
              <a:t>tercer trimestre </a:t>
            </a:r>
            <a:r>
              <a:rPr lang="es-ES" sz="1200"/>
              <a:t>de la vigencia</a:t>
            </a:r>
            <a:endParaRPr lang="es-CO" sz="1200"/>
          </a:p>
        </p:txBody>
      </p:sp>
      <p:graphicFrame>
        <p:nvGraphicFramePr>
          <p:cNvPr id="5" name="Gráfico 4">
            <a:extLst>
              <a:ext uri="{FF2B5EF4-FFF2-40B4-BE49-F238E27FC236}">
                <a16:creationId xmlns:a16="http://schemas.microsoft.com/office/drawing/2014/main" id="{9AB69BB6-6625-E3FA-7518-F7E1E71B01E0}"/>
              </a:ext>
              <a:ext uri="{147F2762-F138-4A5C-976F-8EAC2B608ADB}">
                <a16:predDERef xmlns:a16="http://schemas.microsoft.com/office/drawing/2014/main" pred="{DBE9F429-3BB1-6BB7-7324-8CFC3DEED05C}"/>
              </a:ext>
            </a:extLst>
          </p:cNvPr>
          <p:cNvGraphicFramePr>
            <a:graphicFrameLocks/>
          </p:cNvGraphicFramePr>
          <p:nvPr>
            <p:extLst>
              <p:ext uri="{D42A27DB-BD31-4B8C-83A1-F6EECF244321}">
                <p14:modId xmlns:p14="http://schemas.microsoft.com/office/powerpoint/2010/main" val="2927174515"/>
              </p:ext>
            </p:extLst>
          </p:nvPr>
        </p:nvGraphicFramePr>
        <p:xfrm>
          <a:off x="1324708" y="1407208"/>
          <a:ext cx="9495692" cy="41260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1362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B4CCEB-D014-96FD-4548-AE3BD6F1974F}"/>
              </a:ext>
            </a:extLst>
          </p:cNvPr>
          <p:cNvSpPr txBox="1">
            <a:spLocks/>
          </p:cNvSpPr>
          <p:nvPr/>
        </p:nvSpPr>
        <p:spPr>
          <a:xfrm>
            <a:off x="838200" y="241738"/>
            <a:ext cx="10515600" cy="1079957"/>
          </a:xfrm>
          <a:prstGeom prst="rect">
            <a:avLst/>
          </a:prstGeom>
        </p:spPr>
        <p:txBody>
          <a:bodyPr lIns="91440" tIns="45720" rIns="91440" bIns="45720" anchor="t">
            <a:normAutofit fontScale="97500"/>
          </a:bodyPr>
          <a:lstStyle>
            <a:lvl1pPr algn="l" defTabSz="914400" rtl="0" eaLnBrk="1" latinLnBrk="0" hangingPunct="1">
              <a:lnSpc>
                <a:spcPct val="90000"/>
              </a:lnSpc>
              <a:spcBef>
                <a:spcPct val="0"/>
              </a:spcBef>
              <a:buNone/>
              <a:defRPr sz="4400" b="1" kern="1200">
                <a:solidFill>
                  <a:srgbClr val="234E97"/>
                </a:solidFill>
                <a:latin typeface="Century Gothic" panose="020B0502020202020204" pitchFamily="34" charset="0"/>
                <a:ea typeface="+mj-ea"/>
                <a:cs typeface="+mj-cs"/>
              </a:defRPr>
            </a:lvl1pPr>
          </a:lstStyle>
          <a:p>
            <a:pPr algn="ctr"/>
            <a:r>
              <a:rPr lang="es-ES" sz="2000">
                <a:solidFill>
                  <a:srgbClr val="FFC802"/>
                </a:solidFill>
                <a:latin typeface="Verdana" panose="020B0604030504040204" pitchFamily="34" charset="0"/>
                <a:ea typeface="Verdana" panose="020B0604030504040204" pitchFamily="34" charset="0"/>
                <a:cs typeface="Verdana" panose="020B0604030504040204" pitchFamily="34" charset="0"/>
              </a:rPr>
              <a:t>3. ESTADO DE CUMPLIMIENTO POR DEPENDENCIA </a:t>
            </a:r>
          </a:p>
          <a:p>
            <a:pPr algn="ctr"/>
            <a:r>
              <a:rPr lang="es-ES" sz="2000">
                <a:solidFill>
                  <a:srgbClr val="FFC802"/>
                </a:solidFill>
                <a:latin typeface="Verdana" panose="020B0604030504040204" pitchFamily="34" charset="0"/>
                <a:ea typeface="Verdana" panose="020B0604030504040204" pitchFamily="34" charset="0"/>
                <a:cs typeface="Verdana" panose="020B0604030504040204" pitchFamily="34" charset="0"/>
              </a:rPr>
              <a:t>PAI 2024 – Q3​​</a:t>
            </a:r>
            <a:endParaRPr lang="es-CO" sz="2000">
              <a:solidFill>
                <a:srgbClr val="FFC802"/>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uadroTexto 2">
            <a:extLst>
              <a:ext uri="{FF2B5EF4-FFF2-40B4-BE49-F238E27FC236}">
                <a16:creationId xmlns:a16="http://schemas.microsoft.com/office/drawing/2014/main" id="{4E79DC76-93E5-CBB8-86F5-20AFB58160AC}"/>
              </a:ext>
            </a:extLst>
          </p:cNvPr>
          <p:cNvSpPr txBox="1"/>
          <p:nvPr/>
        </p:nvSpPr>
        <p:spPr>
          <a:xfrm>
            <a:off x="1042252" y="6074102"/>
            <a:ext cx="5513723" cy="276999"/>
          </a:xfrm>
          <a:prstGeom prst="rect">
            <a:avLst/>
          </a:prstGeom>
          <a:noFill/>
        </p:spPr>
        <p:txBody>
          <a:bodyPr wrap="square" rtlCol="0">
            <a:spAutoFit/>
          </a:bodyPr>
          <a:lstStyle/>
          <a:p>
            <a:r>
              <a:rPr lang="es-ES" sz="1200" b="1">
                <a:solidFill>
                  <a:srgbClr val="002060"/>
                </a:solidFill>
              </a:rPr>
              <a:t>Q2* </a:t>
            </a:r>
            <a:r>
              <a:rPr lang="es-ES" sz="1200"/>
              <a:t>Corresponde al </a:t>
            </a:r>
            <a:r>
              <a:rPr lang="es-ES" sz="1200" u="sng"/>
              <a:t>segundo trimestre </a:t>
            </a:r>
            <a:r>
              <a:rPr lang="es-ES" sz="1200"/>
              <a:t>de la vigencia</a:t>
            </a:r>
            <a:endParaRPr lang="es-CO" sz="1200"/>
          </a:p>
        </p:txBody>
      </p:sp>
      <p:graphicFrame>
        <p:nvGraphicFramePr>
          <p:cNvPr id="4" name="Tabla 3">
            <a:extLst>
              <a:ext uri="{FF2B5EF4-FFF2-40B4-BE49-F238E27FC236}">
                <a16:creationId xmlns:a16="http://schemas.microsoft.com/office/drawing/2014/main" id="{ECB2DAB6-65DC-4749-ECE5-A3EA53710132}"/>
              </a:ext>
            </a:extLst>
          </p:cNvPr>
          <p:cNvGraphicFramePr>
            <a:graphicFrameLocks noGrp="1"/>
          </p:cNvGraphicFramePr>
          <p:nvPr>
            <p:extLst>
              <p:ext uri="{D42A27DB-BD31-4B8C-83A1-F6EECF244321}">
                <p14:modId xmlns:p14="http://schemas.microsoft.com/office/powerpoint/2010/main" val="2788362129"/>
              </p:ext>
            </p:extLst>
          </p:nvPr>
        </p:nvGraphicFramePr>
        <p:xfrm>
          <a:off x="1042252" y="1111476"/>
          <a:ext cx="10005490" cy="4269092"/>
        </p:xfrm>
        <a:graphic>
          <a:graphicData uri="http://schemas.openxmlformats.org/drawingml/2006/table">
            <a:tbl>
              <a:tblPr>
                <a:tableStyleId>{BDBED569-4797-4DF1-A0F4-6AAB3CD982D8}</a:tableStyleId>
              </a:tblPr>
              <a:tblGrid>
                <a:gridCol w="547804">
                  <a:extLst>
                    <a:ext uri="{9D8B030D-6E8A-4147-A177-3AD203B41FA5}">
                      <a16:colId xmlns:a16="http://schemas.microsoft.com/office/drawing/2014/main" val="2003854233"/>
                    </a:ext>
                  </a:extLst>
                </a:gridCol>
                <a:gridCol w="2158995">
                  <a:extLst>
                    <a:ext uri="{9D8B030D-6E8A-4147-A177-3AD203B41FA5}">
                      <a16:colId xmlns:a16="http://schemas.microsoft.com/office/drawing/2014/main" val="985784923"/>
                    </a:ext>
                  </a:extLst>
                </a:gridCol>
                <a:gridCol w="1437986">
                  <a:extLst>
                    <a:ext uri="{9D8B030D-6E8A-4147-A177-3AD203B41FA5}">
                      <a16:colId xmlns:a16="http://schemas.microsoft.com/office/drawing/2014/main" val="3089417984"/>
                    </a:ext>
                  </a:extLst>
                </a:gridCol>
                <a:gridCol w="1196308">
                  <a:extLst>
                    <a:ext uri="{9D8B030D-6E8A-4147-A177-3AD203B41FA5}">
                      <a16:colId xmlns:a16="http://schemas.microsoft.com/office/drawing/2014/main" val="3236497467"/>
                    </a:ext>
                  </a:extLst>
                </a:gridCol>
                <a:gridCol w="1292981">
                  <a:extLst>
                    <a:ext uri="{9D8B030D-6E8A-4147-A177-3AD203B41FA5}">
                      <a16:colId xmlns:a16="http://schemas.microsoft.com/office/drawing/2014/main" val="307333449"/>
                    </a:ext>
                  </a:extLst>
                </a:gridCol>
                <a:gridCol w="1238249">
                  <a:extLst>
                    <a:ext uri="{9D8B030D-6E8A-4147-A177-3AD203B41FA5}">
                      <a16:colId xmlns:a16="http://schemas.microsoft.com/office/drawing/2014/main" val="3835483471"/>
                    </a:ext>
                  </a:extLst>
                </a:gridCol>
                <a:gridCol w="956998">
                  <a:extLst>
                    <a:ext uri="{9D8B030D-6E8A-4147-A177-3AD203B41FA5}">
                      <a16:colId xmlns:a16="http://schemas.microsoft.com/office/drawing/2014/main" val="2119688188"/>
                    </a:ext>
                  </a:extLst>
                </a:gridCol>
                <a:gridCol w="1176169">
                  <a:extLst>
                    <a:ext uri="{9D8B030D-6E8A-4147-A177-3AD203B41FA5}">
                      <a16:colId xmlns:a16="http://schemas.microsoft.com/office/drawing/2014/main" val="678137412"/>
                    </a:ext>
                  </a:extLst>
                </a:gridCol>
              </a:tblGrid>
              <a:tr h="1219748">
                <a:tc>
                  <a:txBody>
                    <a:bodyPr/>
                    <a:lstStyle/>
                    <a:p>
                      <a:pPr algn="ctr" fontAlgn="ctr"/>
                      <a:r>
                        <a:rPr lang="es-CO" sz="1200" b="1" u="none" strike="noStrike" baseline="0">
                          <a:solidFill>
                            <a:schemeClr val="bg1"/>
                          </a:solidFill>
                          <a:effectLst/>
                        </a:rPr>
                        <a:t>ID</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ctr" fontAlgn="ctr"/>
                      <a:r>
                        <a:rPr lang="es-CO" sz="1200" b="1" u="none" strike="noStrike" baseline="0">
                          <a:solidFill>
                            <a:schemeClr val="bg1"/>
                          </a:solidFill>
                          <a:effectLst/>
                        </a:rPr>
                        <a:t>Área</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ctr" fontAlgn="ctr"/>
                      <a:r>
                        <a:rPr lang="es-CO" sz="1200" b="1" u="none" strike="noStrike" baseline="0">
                          <a:solidFill>
                            <a:schemeClr val="bg1"/>
                          </a:solidFill>
                          <a:effectLst/>
                        </a:rPr>
                        <a:t>Acciones programadas 2024</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ctr" fontAlgn="ctr"/>
                      <a:r>
                        <a:rPr lang="es-CO" sz="1200" b="1" u="none" strike="noStrike" baseline="0">
                          <a:solidFill>
                            <a:schemeClr val="bg1"/>
                          </a:solidFill>
                          <a:effectLst/>
                        </a:rPr>
                        <a:t>Avance programado</a:t>
                      </a:r>
                    </a:p>
                    <a:p>
                      <a:pPr algn="ctr" fontAlgn="ctr"/>
                      <a:r>
                        <a:rPr lang="es-CO" sz="1200" b="1" u="none" strike="noStrike" baseline="0">
                          <a:solidFill>
                            <a:schemeClr val="bg1"/>
                          </a:solidFill>
                          <a:effectLst/>
                        </a:rPr>
                        <a:t>Acumulado </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ctr" fontAlgn="ctr"/>
                      <a:r>
                        <a:rPr lang="es-CO" sz="1200" b="1" u="none" strike="noStrike" baseline="0">
                          <a:solidFill>
                            <a:schemeClr val="bg1"/>
                          </a:solidFill>
                          <a:effectLst/>
                        </a:rPr>
                        <a:t>Acciones programadas </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ctr" fontAlgn="ctr"/>
                      <a:r>
                        <a:rPr lang="es-CO" sz="1200" b="1" u="none" strike="noStrike" baseline="0">
                          <a:solidFill>
                            <a:schemeClr val="bg1"/>
                          </a:solidFill>
                          <a:effectLst/>
                        </a:rPr>
                        <a:t>Avance cumplimiento</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ctr" fontAlgn="ctr"/>
                      <a:r>
                        <a:rPr lang="es-CO" sz="1200" b="1" u="none" strike="noStrike" baseline="0">
                          <a:solidFill>
                            <a:schemeClr val="bg1"/>
                          </a:solidFill>
                          <a:effectLst/>
                        </a:rPr>
                        <a:t>Acciones cumplidas 2024</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ctr" fontAlgn="ctr"/>
                      <a:r>
                        <a:rPr lang="es-CO" sz="1200" b="1" u="none" strike="noStrike" baseline="0">
                          <a:solidFill>
                            <a:schemeClr val="bg1"/>
                          </a:solidFill>
                          <a:effectLst/>
                        </a:rPr>
                        <a:t>% Cumplimiento</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extLst>
                  <a:ext uri="{0D108BD9-81ED-4DB2-BD59-A6C34878D82A}">
                    <a16:rowId xmlns:a16="http://schemas.microsoft.com/office/drawing/2014/main" val="84980054"/>
                  </a:ext>
                </a:extLst>
              </a:tr>
              <a:tr h="433689">
                <a:tc>
                  <a:txBody>
                    <a:bodyPr/>
                    <a:lstStyle/>
                    <a:p>
                      <a:pPr algn="ctr" rtl="0" fontAlgn="ctr"/>
                      <a:r>
                        <a:rPr lang="es-CO" sz="1200" b="1" u="none" strike="noStrike" baseline="0">
                          <a:solidFill>
                            <a:schemeClr val="bg1"/>
                          </a:solidFill>
                          <a:effectLst/>
                        </a:rPr>
                        <a:t>DG</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l" fontAlgn="ctr"/>
                      <a:r>
                        <a:rPr lang="es-CO" sz="1200" u="none" strike="noStrike">
                          <a:solidFill>
                            <a:schemeClr val="tx1"/>
                          </a:solidFill>
                          <a:effectLst/>
                        </a:rPr>
                        <a:t>DIRECCIÓN GENERAL</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8</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62,8%</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4</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62,8%</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4</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100,0%</a:t>
                      </a:r>
                      <a:endParaRPr lang="es-CO" sz="1200" b="0" i="0" u="none" strike="noStrike">
                        <a:solidFill>
                          <a:schemeClr val="tx1"/>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2443593469"/>
                  </a:ext>
                </a:extLst>
              </a:tr>
              <a:tr h="447210">
                <a:tc>
                  <a:txBody>
                    <a:bodyPr/>
                    <a:lstStyle/>
                    <a:p>
                      <a:pPr algn="ctr" rtl="0" fontAlgn="ctr"/>
                      <a:r>
                        <a:rPr lang="es-CO" sz="1200" b="1" u="none" strike="noStrike" baseline="0">
                          <a:solidFill>
                            <a:schemeClr val="bg1"/>
                          </a:solidFill>
                          <a:effectLst/>
                        </a:rPr>
                        <a:t>GC</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l" fontAlgn="ctr"/>
                      <a:r>
                        <a:rPr lang="es-CO" sz="1200" u="none" strike="noStrike">
                          <a:solidFill>
                            <a:schemeClr val="tx1"/>
                          </a:solidFill>
                          <a:effectLst/>
                        </a:rPr>
                        <a:t>SUBDIRECCIÓN GESTION CONTRACTUAL</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11</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57,0%</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8</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57,0%</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8</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100,0%</a:t>
                      </a:r>
                      <a:endParaRPr lang="es-CO" sz="1200" b="0" i="0" u="none" strike="noStrike">
                        <a:solidFill>
                          <a:schemeClr val="tx1"/>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765867756"/>
                  </a:ext>
                </a:extLst>
              </a:tr>
              <a:tr h="433689">
                <a:tc>
                  <a:txBody>
                    <a:bodyPr/>
                    <a:lstStyle/>
                    <a:p>
                      <a:pPr algn="ctr" rtl="0" fontAlgn="ctr"/>
                      <a:r>
                        <a:rPr lang="es-CO" sz="1200" b="1" u="none" strike="noStrike" baseline="0">
                          <a:solidFill>
                            <a:schemeClr val="bg1"/>
                          </a:solidFill>
                          <a:effectLst/>
                        </a:rPr>
                        <a:t>SN</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l" fontAlgn="ctr"/>
                      <a:r>
                        <a:rPr lang="es-CO" sz="1200" u="none" strike="noStrike">
                          <a:solidFill>
                            <a:schemeClr val="tx1"/>
                          </a:solidFill>
                          <a:effectLst/>
                        </a:rPr>
                        <a:t>SUBDIRECCIÓN NEGOCIOS</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4</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55,8%</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2</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48,3%</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86,6%</a:t>
                      </a:r>
                      <a:endParaRPr lang="es-CO" sz="1200" b="0" i="0" u="none" strike="noStrike">
                        <a:solidFill>
                          <a:schemeClr val="tx1"/>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351283183"/>
                  </a:ext>
                </a:extLst>
              </a:tr>
              <a:tr h="433689">
                <a:tc>
                  <a:txBody>
                    <a:bodyPr/>
                    <a:lstStyle/>
                    <a:p>
                      <a:pPr algn="ctr" rtl="0" fontAlgn="ctr"/>
                      <a:r>
                        <a:rPr lang="es-CO" sz="1200" b="1" u="none" strike="noStrike" baseline="0">
                          <a:solidFill>
                            <a:schemeClr val="bg1"/>
                          </a:solidFill>
                          <a:effectLst/>
                        </a:rPr>
                        <a:t>EMAE</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l" fontAlgn="ctr"/>
                      <a:r>
                        <a:rPr lang="es-CO" sz="1200" u="none" strike="noStrike">
                          <a:solidFill>
                            <a:schemeClr val="tx1"/>
                          </a:solidFill>
                          <a:effectLst/>
                        </a:rPr>
                        <a:t>SUBDIRECCIÓN EMAE</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8</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18,9%</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18,9%</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100,0%</a:t>
                      </a:r>
                      <a:endParaRPr lang="es-CO" sz="1200" b="0" i="0" u="none" strike="noStrike">
                        <a:solidFill>
                          <a:schemeClr val="tx1"/>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897383209"/>
                  </a:ext>
                </a:extLst>
              </a:tr>
              <a:tr h="433689">
                <a:tc>
                  <a:txBody>
                    <a:bodyPr/>
                    <a:lstStyle/>
                    <a:p>
                      <a:pPr algn="ctr" rtl="0" fontAlgn="ctr"/>
                      <a:r>
                        <a:rPr lang="es-CO" sz="1200" b="1" u="none" strike="noStrike" baseline="0">
                          <a:solidFill>
                            <a:schemeClr val="bg1"/>
                          </a:solidFill>
                          <a:effectLst/>
                        </a:rPr>
                        <a:t>IDT</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l" fontAlgn="ctr"/>
                      <a:r>
                        <a:rPr lang="es-CO" sz="1200" u="none" strike="noStrike">
                          <a:solidFill>
                            <a:schemeClr val="tx1"/>
                          </a:solidFill>
                          <a:effectLst/>
                        </a:rPr>
                        <a:t>SUBDIRECCIÓN IDT</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11</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63,1%</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8</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58,1%</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7</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92,1%</a:t>
                      </a:r>
                      <a:endParaRPr lang="es-CO" sz="1200" b="0" i="0" u="none" strike="noStrike">
                        <a:solidFill>
                          <a:schemeClr val="tx1"/>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34393176"/>
                  </a:ext>
                </a:extLst>
              </a:tr>
              <a:tr h="433689">
                <a:tc>
                  <a:txBody>
                    <a:bodyPr/>
                    <a:lstStyle/>
                    <a:p>
                      <a:pPr algn="ctr" rtl="0" fontAlgn="ctr"/>
                      <a:r>
                        <a:rPr lang="es-CO" sz="1200" b="1" u="none" strike="noStrike" baseline="0">
                          <a:solidFill>
                            <a:schemeClr val="bg1"/>
                          </a:solidFill>
                          <a:effectLst/>
                        </a:rPr>
                        <a:t>SG</a:t>
                      </a:r>
                      <a:endParaRPr lang="es-CO" sz="1200" b="1" i="0" u="none" strike="noStrike" baseline="0">
                        <a:solidFill>
                          <a:schemeClr val="bg1"/>
                        </a:solidFill>
                        <a:effectLst/>
                        <a:latin typeface="Verdana" panose="020B0604030504040204" pitchFamily="34" charset="0"/>
                      </a:endParaRPr>
                    </a:p>
                  </a:txBody>
                  <a:tcPr marL="9525" marR="9525" marT="9525" marB="0" anchor="ctr">
                    <a:solidFill>
                      <a:schemeClr val="bg1">
                        <a:lumMod val="65000"/>
                      </a:schemeClr>
                    </a:solidFill>
                  </a:tcPr>
                </a:tc>
                <a:tc>
                  <a:txBody>
                    <a:bodyPr/>
                    <a:lstStyle/>
                    <a:p>
                      <a:pPr algn="l" fontAlgn="ctr"/>
                      <a:r>
                        <a:rPr lang="es-CO" sz="1200" u="none" strike="noStrike">
                          <a:solidFill>
                            <a:schemeClr val="tx1"/>
                          </a:solidFill>
                          <a:effectLst/>
                        </a:rPr>
                        <a:t>SECRETARÍA GENERAL</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15</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54,6%</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4</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54,6%</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4</a:t>
                      </a:r>
                      <a:endParaRPr lang="es-CO" sz="1200" b="0" i="0" u="none" strike="noStrike">
                        <a:solidFill>
                          <a:schemeClr val="tx1"/>
                        </a:solidFill>
                        <a:effectLst/>
                        <a:latin typeface="Verdana" panose="020B0604030504040204" pitchFamily="34" charset="0"/>
                      </a:endParaRPr>
                    </a:p>
                  </a:txBody>
                  <a:tcPr marL="9525" marR="9525" marT="9525" marB="0" anchor="ctr"/>
                </a:tc>
                <a:tc>
                  <a:txBody>
                    <a:bodyPr/>
                    <a:lstStyle/>
                    <a:p>
                      <a:pPr algn="ctr" fontAlgn="ctr"/>
                      <a:r>
                        <a:rPr lang="es-CO" sz="1200" u="none" strike="noStrike">
                          <a:solidFill>
                            <a:schemeClr val="tx1"/>
                          </a:solidFill>
                          <a:effectLst/>
                        </a:rPr>
                        <a:t>100,0%</a:t>
                      </a:r>
                      <a:endParaRPr lang="es-CO" sz="1200" b="0" i="0" u="none" strike="noStrike">
                        <a:solidFill>
                          <a:schemeClr val="tx1"/>
                        </a:solidFill>
                        <a:effectLst/>
                        <a:latin typeface="Verdana" panose="020B0604030504040204" pitchFamily="34" charset="0"/>
                      </a:endParaRPr>
                    </a:p>
                  </a:txBody>
                  <a:tcPr marL="9525" marR="9525" marT="9525" marB="0" anchor="ctr"/>
                </a:tc>
                <a:extLst>
                  <a:ext uri="{0D108BD9-81ED-4DB2-BD59-A6C34878D82A}">
                    <a16:rowId xmlns:a16="http://schemas.microsoft.com/office/drawing/2014/main" val="1819544328"/>
                  </a:ext>
                </a:extLst>
              </a:tr>
              <a:tr h="433689">
                <a:tc gridSpan="2">
                  <a:txBody>
                    <a:bodyPr/>
                    <a:lstStyle/>
                    <a:p>
                      <a:pPr algn="ctr" fontAlgn="ctr"/>
                      <a:r>
                        <a:rPr lang="es-CO" sz="1200" b="1" u="none" strike="noStrike">
                          <a:solidFill>
                            <a:schemeClr val="tx1"/>
                          </a:solidFill>
                          <a:effectLst/>
                        </a:rPr>
                        <a:t> Total</a:t>
                      </a:r>
                      <a:endParaRPr lang="es-CO" sz="1200" b="1" i="0" u="none" strike="noStrike">
                        <a:solidFill>
                          <a:schemeClr val="tx1"/>
                        </a:solidFill>
                        <a:effectLst/>
                        <a:latin typeface="Verdana" panose="020B0604030504040204" pitchFamily="34" charset="0"/>
                      </a:endParaRPr>
                    </a:p>
                  </a:txBody>
                  <a:tcPr marL="9525" marR="9525" marT="9525" marB="0" anchor="ctr">
                    <a:solidFill>
                      <a:schemeClr val="accent6">
                        <a:lumMod val="20000"/>
                        <a:lumOff val="80000"/>
                      </a:schemeClr>
                    </a:solidFill>
                  </a:tcPr>
                </a:tc>
                <a:tc hMerge="1">
                  <a:txBody>
                    <a:bodyPr/>
                    <a:lstStyle/>
                    <a:p>
                      <a:endParaRPr/>
                    </a:p>
                  </a:txBody>
                  <a:tcPr marL="9525" marR="9525" marT="9525" marB="0" anchor="ctr">
                    <a:solidFill>
                      <a:schemeClr val="accent6">
                        <a:lumMod val="20000"/>
                        <a:lumOff val="80000"/>
                      </a:schemeClr>
                    </a:solidFill>
                  </a:tcPr>
                </a:tc>
                <a:tc>
                  <a:txBody>
                    <a:bodyPr/>
                    <a:lstStyle/>
                    <a:p>
                      <a:pPr algn="ctr" fontAlgn="ctr"/>
                      <a:r>
                        <a:rPr lang="es-CO" sz="1200" b="1" u="none" strike="noStrike">
                          <a:solidFill>
                            <a:schemeClr val="tx1"/>
                          </a:solidFill>
                          <a:effectLst/>
                        </a:rPr>
                        <a:t>57</a:t>
                      </a:r>
                      <a:endParaRPr lang="es-CO" sz="1200" b="1" i="0" u="none" strike="noStrike">
                        <a:solidFill>
                          <a:schemeClr val="tx1"/>
                        </a:solidFill>
                        <a:effectLst/>
                        <a:latin typeface="Verdana" panose="020B0604030504040204" pitchFamily="34" charset="0"/>
                      </a:endParaRPr>
                    </a:p>
                  </a:txBody>
                  <a:tcPr marL="9525" marR="9525" marT="9525" marB="0" anchor="ctr">
                    <a:solidFill>
                      <a:schemeClr val="accent6">
                        <a:lumMod val="20000"/>
                        <a:lumOff val="80000"/>
                      </a:schemeClr>
                    </a:solidFill>
                  </a:tcPr>
                </a:tc>
                <a:tc>
                  <a:txBody>
                    <a:bodyPr/>
                    <a:lstStyle/>
                    <a:p>
                      <a:pPr algn="ctr" fontAlgn="ctr"/>
                      <a:r>
                        <a:rPr lang="es-CO" sz="1200" b="1" u="none" strike="noStrike">
                          <a:solidFill>
                            <a:schemeClr val="tx1"/>
                          </a:solidFill>
                          <a:effectLst/>
                        </a:rPr>
                        <a:t>52,0%</a:t>
                      </a:r>
                      <a:endParaRPr lang="es-CO" sz="1200" b="1" i="0" u="none" strike="noStrike">
                        <a:solidFill>
                          <a:schemeClr val="tx1"/>
                        </a:solidFill>
                        <a:effectLst/>
                        <a:latin typeface="Verdana" panose="020B0604030504040204" pitchFamily="34" charset="0"/>
                      </a:endParaRPr>
                    </a:p>
                  </a:txBody>
                  <a:tcPr marL="9525" marR="9525" marT="9525" marB="0" anchor="ctr">
                    <a:solidFill>
                      <a:schemeClr val="accent6">
                        <a:lumMod val="20000"/>
                        <a:lumOff val="80000"/>
                      </a:schemeClr>
                    </a:solidFill>
                  </a:tcPr>
                </a:tc>
                <a:tc>
                  <a:txBody>
                    <a:bodyPr/>
                    <a:lstStyle/>
                    <a:p>
                      <a:pPr algn="ctr" fontAlgn="ctr"/>
                      <a:r>
                        <a:rPr lang="es-CO" sz="1200" b="1" u="none" strike="noStrike">
                          <a:solidFill>
                            <a:schemeClr val="tx1"/>
                          </a:solidFill>
                          <a:effectLst/>
                        </a:rPr>
                        <a:t>27</a:t>
                      </a:r>
                      <a:endParaRPr lang="es-CO" sz="1200" b="1" i="0" u="none" strike="noStrike">
                        <a:solidFill>
                          <a:schemeClr val="tx1"/>
                        </a:solidFill>
                        <a:effectLst/>
                        <a:latin typeface="Verdana" panose="020B0604030504040204" pitchFamily="34" charset="0"/>
                      </a:endParaRPr>
                    </a:p>
                  </a:txBody>
                  <a:tcPr marL="9525" marR="9525" marT="9525" marB="0" anchor="ctr">
                    <a:solidFill>
                      <a:schemeClr val="accent6">
                        <a:lumMod val="20000"/>
                        <a:lumOff val="80000"/>
                      </a:schemeClr>
                    </a:solidFill>
                  </a:tcPr>
                </a:tc>
                <a:tc>
                  <a:txBody>
                    <a:bodyPr/>
                    <a:lstStyle/>
                    <a:p>
                      <a:pPr algn="ctr" fontAlgn="ctr"/>
                      <a:r>
                        <a:rPr lang="es-CO" sz="1200" b="1" u="none" strike="noStrike">
                          <a:solidFill>
                            <a:schemeClr val="tx1"/>
                          </a:solidFill>
                          <a:effectLst/>
                        </a:rPr>
                        <a:t>49,9%</a:t>
                      </a:r>
                      <a:endParaRPr lang="es-CO" sz="1200" b="1" i="0" u="none" strike="noStrike">
                        <a:solidFill>
                          <a:schemeClr val="tx1"/>
                        </a:solidFill>
                        <a:effectLst/>
                        <a:latin typeface="Verdana" panose="020B0604030504040204" pitchFamily="34" charset="0"/>
                      </a:endParaRPr>
                    </a:p>
                  </a:txBody>
                  <a:tcPr marL="9525" marR="9525" marT="9525" marB="0" anchor="ctr">
                    <a:solidFill>
                      <a:schemeClr val="accent6">
                        <a:lumMod val="20000"/>
                        <a:lumOff val="80000"/>
                      </a:schemeClr>
                    </a:solidFill>
                  </a:tcPr>
                </a:tc>
                <a:tc>
                  <a:txBody>
                    <a:bodyPr/>
                    <a:lstStyle/>
                    <a:p>
                      <a:pPr algn="ctr" fontAlgn="ctr"/>
                      <a:r>
                        <a:rPr lang="es-CO" sz="1200" b="1" u="none" strike="noStrike">
                          <a:solidFill>
                            <a:schemeClr val="tx1"/>
                          </a:solidFill>
                          <a:effectLst/>
                        </a:rPr>
                        <a:t>25</a:t>
                      </a:r>
                      <a:endParaRPr lang="es-CO" sz="1200" b="1" i="0" u="none" strike="noStrike">
                        <a:solidFill>
                          <a:schemeClr val="tx1"/>
                        </a:solidFill>
                        <a:effectLst/>
                        <a:latin typeface="Verdana" panose="020B0604030504040204" pitchFamily="34" charset="0"/>
                      </a:endParaRPr>
                    </a:p>
                  </a:txBody>
                  <a:tcPr marL="9525" marR="9525" marT="9525" marB="0" anchor="ctr">
                    <a:solidFill>
                      <a:schemeClr val="accent6">
                        <a:lumMod val="20000"/>
                        <a:lumOff val="80000"/>
                      </a:schemeClr>
                    </a:solidFill>
                  </a:tcPr>
                </a:tc>
                <a:tc>
                  <a:txBody>
                    <a:bodyPr/>
                    <a:lstStyle/>
                    <a:p>
                      <a:pPr algn="ctr" fontAlgn="ctr"/>
                      <a:r>
                        <a:rPr lang="es-CO" sz="1200" b="1" u="none" strike="noStrike">
                          <a:solidFill>
                            <a:schemeClr val="tx1"/>
                          </a:solidFill>
                          <a:effectLst/>
                        </a:rPr>
                        <a:t>96,4%</a:t>
                      </a:r>
                      <a:endParaRPr lang="es-CO" sz="1200" b="1" i="0" u="none" strike="noStrike">
                        <a:solidFill>
                          <a:schemeClr val="tx1"/>
                        </a:solidFill>
                        <a:effectLst/>
                        <a:latin typeface="Verdana" panose="020B0604030504040204" pitchFamily="34" charset="0"/>
                      </a:endParaRPr>
                    </a:p>
                  </a:txBody>
                  <a:tcPr marL="9525" marR="9525" marT="9525" marB="0" anchor="ctr">
                    <a:solidFill>
                      <a:schemeClr val="accent6">
                        <a:lumMod val="20000"/>
                        <a:lumOff val="80000"/>
                      </a:schemeClr>
                    </a:solidFill>
                  </a:tcPr>
                </a:tc>
                <a:extLst>
                  <a:ext uri="{0D108BD9-81ED-4DB2-BD59-A6C34878D82A}">
                    <a16:rowId xmlns:a16="http://schemas.microsoft.com/office/drawing/2014/main" val="801342543"/>
                  </a:ext>
                </a:extLst>
              </a:tr>
            </a:tbl>
          </a:graphicData>
        </a:graphic>
      </p:graphicFrame>
    </p:spTree>
    <p:extLst>
      <p:ext uri="{BB962C8B-B14F-4D97-AF65-F5344CB8AC3E}">
        <p14:creationId xmlns:p14="http://schemas.microsoft.com/office/powerpoint/2010/main" val="2555260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94DB6C-0FFA-0C13-8F3D-4BF8C1F49F64}"/>
              </a:ext>
            </a:extLst>
          </p:cNvPr>
          <p:cNvSpPr>
            <a:spLocks noGrp="1"/>
          </p:cNvSpPr>
          <p:nvPr>
            <p:ph type="ctrTitle"/>
          </p:nvPr>
        </p:nvSpPr>
        <p:spPr>
          <a:xfrm>
            <a:off x="1524000" y="1122363"/>
            <a:ext cx="9144000" cy="1736451"/>
          </a:xfrm>
        </p:spPr>
        <p:txBody>
          <a:bodyPr>
            <a:normAutofit/>
          </a:bodyPr>
          <a:lstStyle/>
          <a:p>
            <a:r>
              <a:rPr lang="es-CO" sz="4000" b="1">
                <a:latin typeface="Verdana"/>
                <a:ea typeface="Verdana"/>
              </a:rPr>
              <a:t>CUMPLIMIENTO POR DEPENDENCIA</a:t>
            </a:r>
          </a:p>
        </p:txBody>
      </p:sp>
      <p:pic>
        <p:nvPicPr>
          <p:cNvPr id="4" name="Picture 2" descr="VII Congreso de la República de Colombia - Wikipedia, la enciclopedia libre">
            <a:extLst>
              <a:ext uri="{FF2B5EF4-FFF2-40B4-BE49-F238E27FC236}">
                <a16:creationId xmlns:a16="http://schemas.microsoft.com/office/drawing/2014/main" id="{DB60F60E-C5A3-F1F4-5D58-D4BCA38523BC}"/>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0" y="3909336"/>
            <a:ext cx="12192000" cy="2826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720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9249E96-267A-E5D4-3232-98D5FCF2DB23}"/>
              </a:ext>
            </a:extLst>
          </p:cNvPr>
          <p:cNvSpPr txBox="1"/>
          <p:nvPr/>
        </p:nvSpPr>
        <p:spPr>
          <a:xfrm>
            <a:off x="976280" y="1219743"/>
            <a:ext cx="7563557" cy="369332"/>
          </a:xfrm>
          <a:prstGeom prst="rect">
            <a:avLst/>
          </a:prstGeom>
          <a:noFill/>
        </p:spPr>
        <p:txBody>
          <a:bodyPr wrap="square" lIns="91440" tIns="45720" rIns="91440" bIns="45720" anchor="t">
            <a:spAutoFit/>
          </a:bodyPr>
          <a:lstStyle/>
          <a:p>
            <a:r>
              <a:rPr lang="es-CO" b="1" i="0" u="none" strike="noStrike">
                <a:effectLst/>
                <a:latin typeface="+mj-lt"/>
              </a:rPr>
              <a:t>Dirección General</a:t>
            </a:r>
          </a:p>
        </p:txBody>
      </p:sp>
      <p:sp>
        <p:nvSpPr>
          <p:cNvPr id="4" name="Rectángulo redondeado 84">
            <a:extLst>
              <a:ext uri="{FF2B5EF4-FFF2-40B4-BE49-F238E27FC236}">
                <a16:creationId xmlns:a16="http://schemas.microsoft.com/office/drawing/2014/main" id="{78D1CF12-4049-541B-A71A-BD95F5A42B91}"/>
              </a:ext>
            </a:extLst>
          </p:cNvPr>
          <p:cNvSpPr/>
          <p:nvPr/>
        </p:nvSpPr>
        <p:spPr>
          <a:xfrm>
            <a:off x="7549662" y="1237179"/>
            <a:ext cx="4033920" cy="334460"/>
          </a:xfrm>
          <a:prstGeom prst="roundRect">
            <a:avLst>
              <a:gd name="adj" fmla="val 10468"/>
            </a:avLst>
          </a:prstGeom>
          <a:noFill/>
          <a:ln w="19050">
            <a:solidFill>
              <a:schemeClr val="bg1">
                <a:lumMod val="75000"/>
              </a:schemeClr>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s-C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CO" sz="2400" b="1">
                <a:ln>
                  <a:solidFill>
                    <a:srgbClr val="10539F"/>
                  </a:solidFill>
                </a:ln>
                <a:solidFill>
                  <a:srgbClr val="FFC802"/>
                </a:solidFill>
                <a:latin typeface="+mj-lt"/>
              </a:rPr>
              <a:t>4 Acciones</a:t>
            </a:r>
          </a:p>
        </p:txBody>
      </p:sp>
      <p:sp>
        <p:nvSpPr>
          <p:cNvPr id="8" name="Título 1">
            <a:extLst>
              <a:ext uri="{FF2B5EF4-FFF2-40B4-BE49-F238E27FC236}">
                <a16:creationId xmlns:a16="http://schemas.microsoft.com/office/drawing/2014/main" id="{1E79184B-7098-72AC-65F7-1D7E5B23952A}"/>
              </a:ext>
            </a:extLst>
          </p:cNvPr>
          <p:cNvSpPr txBox="1">
            <a:spLocks/>
          </p:cNvSpPr>
          <p:nvPr/>
        </p:nvSpPr>
        <p:spPr>
          <a:xfrm>
            <a:off x="379366" y="278221"/>
            <a:ext cx="5034899" cy="709397"/>
          </a:xfrm>
          <a:prstGeom prst="rect">
            <a:avLst/>
          </a:prstGeom>
        </p:spPr>
        <p:txBody>
          <a:bodyPr lIns="91440" tIns="45720" rIns="91440" bIns="45720" anchor="t">
            <a:normAutofit fontScale="97500"/>
          </a:bodyPr>
          <a:lstStyle>
            <a:lvl1pPr algn="l" defTabSz="914400" rtl="0" eaLnBrk="1" latinLnBrk="0" hangingPunct="1">
              <a:lnSpc>
                <a:spcPct val="90000"/>
              </a:lnSpc>
              <a:spcBef>
                <a:spcPct val="0"/>
              </a:spcBef>
              <a:buNone/>
              <a:defRPr sz="4400" b="1" kern="1200">
                <a:solidFill>
                  <a:srgbClr val="234E97"/>
                </a:solidFill>
                <a:latin typeface="Century Gothic" panose="020B0502020202020204" pitchFamily="34" charset="0"/>
                <a:ea typeface="+mj-ea"/>
                <a:cs typeface="+mj-cs"/>
              </a:defRPr>
            </a:lvl1pPr>
          </a:lstStyle>
          <a:p>
            <a:r>
              <a:rPr lang="es-ES" sz="2000">
                <a:solidFill>
                  <a:srgbClr val="FFC802"/>
                </a:solidFill>
                <a:latin typeface="+mj-lt"/>
              </a:rPr>
              <a:t>2. DETALLE DE EJECUCIÓN – PAI 2024​</a:t>
            </a:r>
            <a:endParaRPr lang="es-CO" sz="2000">
              <a:solidFill>
                <a:srgbClr val="FFC802"/>
              </a:solidFill>
              <a:latin typeface="+mj-lt"/>
            </a:endParaRPr>
          </a:p>
        </p:txBody>
      </p:sp>
      <p:graphicFrame>
        <p:nvGraphicFramePr>
          <p:cNvPr id="5" name="Tabla 4">
            <a:extLst>
              <a:ext uri="{FF2B5EF4-FFF2-40B4-BE49-F238E27FC236}">
                <a16:creationId xmlns:a16="http://schemas.microsoft.com/office/drawing/2014/main" id="{96CC9399-0277-DE73-FFEE-6935710C0F5C}"/>
              </a:ext>
            </a:extLst>
          </p:cNvPr>
          <p:cNvGraphicFramePr>
            <a:graphicFrameLocks noGrp="1"/>
          </p:cNvGraphicFramePr>
          <p:nvPr>
            <p:extLst>
              <p:ext uri="{D42A27DB-BD31-4B8C-83A1-F6EECF244321}">
                <p14:modId xmlns:p14="http://schemas.microsoft.com/office/powerpoint/2010/main" val="2030875594"/>
              </p:ext>
            </p:extLst>
          </p:nvPr>
        </p:nvGraphicFramePr>
        <p:xfrm>
          <a:off x="976280" y="1910862"/>
          <a:ext cx="10147956" cy="4149969"/>
        </p:xfrm>
        <a:graphic>
          <a:graphicData uri="http://schemas.openxmlformats.org/drawingml/2006/table">
            <a:tbl>
              <a:tblPr firstRow="1" firstCol="1" bandRow="1">
                <a:tableStyleId>{5C22544A-7EE6-4342-B048-85BDC9FD1C3A}</a:tableStyleId>
              </a:tblPr>
              <a:tblGrid>
                <a:gridCol w="466407">
                  <a:extLst>
                    <a:ext uri="{9D8B030D-6E8A-4147-A177-3AD203B41FA5}">
                      <a16:colId xmlns:a16="http://schemas.microsoft.com/office/drawing/2014/main" val="3643099977"/>
                    </a:ext>
                  </a:extLst>
                </a:gridCol>
                <a:gridCol w="889608">
                  <a:extLst>
                    <a:ext uri="{9D8B030D-6E8A-4147-A177-3AD203B41FA5}">
                      <a16:colId xmlns:a16="http://schemas.microsoft.com/office/drawing/2014/main" val="920615125"/>
                    </a:ext>
                  </a:extLst>
                </a:gridCol>
                <a:gridCol w="2533666">
                  <a:extLst>
                    <a:ext uri="{9D8B030D-6E8A-4147-A177-3AD203B41FA5}">
                      <a16:colId xmlns:a16="http://schemas.microsoft.com/office/drawing/2014/main" val="2711889732"/>
                    </a:ext>
                  </a:extLst>
                </a:gridCol>
                <a:gridCol w="2689873">
                  <a:extLst>
                    <a:ext uri="{9D8B030D-6E8A-4147-A177-3AD203B41FA5}">
                      <a16:colId xmlns:a16="http://schemas.microsoft.com/office/drawing/2014/main" val="2987424824"/>
                    </a:ext>
                  </a:extLst>
                </a:gridCol>
                <a:gridCol w="822028">
                  <a:extLst>
                    <a:ext uri="{9D8B030D-6E8A-4147-A177-3AD203B41FA5}">
                      <a16:colId xmlns:a16="http://schemas.microsoft.com/office/drawing/2014/main" val="1378279735"/>
                    </a:ext>
                  </a:extLst>
                </a:gridCol>
                <a:gridCol w="799872">
                  <a:extLst>
                    <a:ext uri="{9D8B030D-6E8A-4147-A177-3AD203B41FA5}">
                      <a16:colId xmlns:a16="http://schemas.microsoft.com/office/drawing/2014/main" val="2305857197"/>
                    </a:ext>
                  </a:extLst>
                </a:gridCol>
                <a:gridCol w="1946502">
                  <a:extLst>
                    <a:ext uri="{9D8B030D-6E8A-4147-A177-3AD203B41FA5}">
                      <a16:colId xmlns:a16="http://schemas.microsoft.com/office/drawing/2014/main" val="1876365832"/>
                    </a:ext>
                  </a:extLst>
                </a:gridCol>
              </a:tblGrid>
              <a:tr h="522857">
                <a:tc>
                  <a:txBody>
                    <a:bodyPr/>
                    <a:lstStyle/>
                    <a:p>
                      <a:pPr algn="ctr">
                        <a:lnSpc>
                          <a:spcPct val="107000"/>
                        </a:lnSpc>
                        <a:spcAft>
                          <a:spcPts val="800"/>
                        </a:spcAft>
                      </a:pPr>
                      <a:r>
                        <a:rPr lang="es-CO" sz="1100">
                          <a:effectLst/>
                        </a:rPr>
                        <a:t>No.</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ID</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Actividad </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Entregable Q3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Meta Total</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Meta 3Q</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 cumplimiento Q3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569396519"/>
                  </a:ext>
                </a:extLst>
              </a:tr>
              <a:tr h="562681">
                <a:tc>
                  <a:txBody>
                    <a:bodyPr/>
                    <a:lstStyle/>
                    <a:p>
                      <a:pPr algn="ctr">
                        <a:lnSpc>
                          <a:spcPct val="107000"/>
                        </a:lnSpc>
                        <a:spcAft>
                          <a:spcPts val="800"/>
                        </a:spcAft>
                      </a:pPr>
                      <a:r>
                        <a:rPr lang="es-CO" sz="1100">
                          <a:effectLst/>
                        </a:rPr>
                        <a:t>1</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DG2</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100">
                          <a:effectLst/>
                        </a:rPr>
                        <a:t>Actualizar el Plan de Mejoramiento y Mantenimiento MIPG </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100">
                          <a:effectLst/>
                        </a:rPr>
                        <a:t>(01) Plan de mejoramiento y mantenimiento  MIPG </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2</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1</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100%</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789252318"/>
                  </a:ext>
                </a:extLst>
              </a:tr>
              <a:tr h="1140073">
                <a:tc>
                  <a:txBody>
                    <a:bodyPr/>
                    <a:lstStyle/>
                    <a:p>
                      <a:pPr algn="ctr">
                        <a:lnSpc>
                          <a:spcPct val="107000"/>
                        </a:lnSpc>
                        <a:spcAft>
                          <a:spcPts val="800"/>
                        </a:spcAft>
                      </a:pPr>
                      <a:r>
                        <a:rPr lang="es-CO" sz="1100">
                          <a:effectLst/>
                        </a:rPr>
                        <a:t>2</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DG5</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100">
                          <a:effectLst/>
                        </a:rPr>
                        <a:t>Actualización del documento técnico de la Estrategia de Capacitaciones Ruta de la Democratización de las Compras Públicas</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100">
                          <a:effectLst/>
                        </a:rPr>
                        <a:t>(01) Documento técnico de la Estrategia de Capacitaciones "Ruta de la Democratización de las Compras Públicas"</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2</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1</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100%</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578944364"/>
                  </a:ext>
                </a:extLst>
              </a:tr>
              <a:tr h="784285">
                <a:tc>
                  <a:txBody>
                    <a:bodyPr/>
                    <a:lstStyle/>
                    <a:p>
                      <a:pPr algn="ctr">
                        <a:lnSpc>
                          <a:spcPct val="107000"/>
                        </a:lnSpc>
                        <a:spcAft>
                          <a:spcPts val="800"/>
                        </a:spcAft>
                      </a:pPr>
                      <a:r>
                        <a:rPr lang="es-CO" sz="1100">
                          <a:effectLst/>
                        </a:rPr>
                        <a:t>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DG6</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100">
                          <a:effectLst/>
                        </a:rPr>
                        <a:t>Implementar la Ruta de la Democratización de las Compras Públicas</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100">
                          <a:effectLst/>
                        </a:rPr>
                        <a:t>(03) Informes de implementación de la "Ruta de la Democratización de las Compras Públicas"</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2</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1</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100%</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551244540"/>
                  </a:ext>
                </a:extLst>
              </a:tr>
              <a:tr h="1140073">
                <a:tc>
                  <a:txBody>
                    <a:bodyPr/>
                    <a:lstStyle/>
                    <a:p>
                      <a:pPr algn="ctr">
                        <a:lnSpc>
                          <a:spcPct val="107000"/>
                        </a:lnSpc>
                        <a:spcAft>
                          <a:spcPts val="800"/>
                        </a:spcAft>
                      </a:pPr>
                      <a:r>
                        <a:rPr lang="es-CO" sz="1100">
                          <a:effectLst/>
                        </a:rPr>
                        <a:t>4</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DG7</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r>
                        <a:rPr lang="es-CO" sz="1100">
                          <a:effectLst/>
                        </a:rPr>
                        <a:t>Formular, ejecutar y evaluar el Plan Anual de Auditoría 2024 aprobado por el Comité Institucional de Coordinación de Control Interno CICCI. </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nSpc>
                          <a:spcPct val="107000"/>
                        </a:lnSpc>
                        <a:spcAft>
                          <a:spcPts val="800"/>
                        </a:spcAft>
                      </a:pPr>
                      <a:br>
                        <a:rPr lang="es-CO" sz="1100">
                          <a:effectLst/>
                        </a:rPr>
                      </a:br>
                      <a:r>
                        <a:rPr lang="es-CO" sz="1100">
                          <a:effectLst/>
                        </a:rPr>
                        <a:t>(3) Monitoreos mensuales al avance de ejecución del Plan Anual de Auditoría 2024.</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13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3</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07000"/>
                        </a:lnSpc>
                        <a:spcAft>
                          <a:spcPts val="800"/>
                        </a:spcAft>
                      </a:pPr>
                      <a:r>
                        <a:rPr lang="es-CO" sz="1100">
                          <a:effectLst/>
                        </a:rPr>
                        <a:t> 100%</a:t>
                      </a:r>
                      <a:endParaRPr lang="es-CO" sz="1800">
                        <a:effectLst/>
                        <a:latin typeface="Arial Nova" panose="020B05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70897780"/>
                  </a:ext>
                </a:extLst>
              </a:tr>
            </a:tbl>
          </a:graphicData>
        </a:graphic>
      </p:graphicFrame>
    </p:spTree>
    <p:extLst>
      <p:ext uri="{BB962C8B-B14F-4D97-AF65-F5344CB8AC3E}">
        <p14:creationId xmlns:p14="http://schemas.microsoft.com/office/powerpoint/2010/main" val="853279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9249E96-267A-E5D4-3232-98D5FCF2DB23}"/>
              </a:ext>
            </a:extLst>
          </p:cNvPr>
          <p:cNvSpPr txBox="1"/>
          <p:nvPr/>
        </p:nvSpPr>
        <p:spPr>
          <a:xfrm>
            <a:off x="860560" y="886566"/>
            <a:ext cx="7563557" cy="400110"/>
          </a:xfrm>
          <a:prstGeom prst="rect">
            <a:avLst/>
          </a:prstGeom>
          <a:noFill/>
        </p:spPr>
        <p:txBody>
          <a:bodyPr wrap="square" lIns="91440" tIns="45720" rIns="91440" bIns="45720" anchor="t">
            <a:spAutoFit/>
          </a:bodyPr>
          <a:lstStyle/>
          <a:p>
            <a:r>
              <a:rPr lang="es-CO" sz="2000" b="1" i="0" u="none" strike="noStrike">
                <a:effectLst/>
                <a:latin typeface="+mj-lt"/>
              </a:rPr>
              <a:t>Subdirección de Gestión Contractual</a:t>
            </a:r>
          </a:p>
        </p:txBody>
      </p:sp>
      <p:sp>
        <p:nvSpPr>
          <p:cNvPr id="4" name="Rectángulo redondeado 84">
            <a:extLst>
              <a:ext uri="{FF2B5EF4-FFF2-40B4-BE49-F238E27FC236}">
                <a16:creationId xmlns:a16="http://schemas.microsoft.com/office/drawing/2014/main" id="{78D1CF12-4049-541B-A71A-BD95F5A42B91}"/>
              </a:ext>
            </a:extLst>
          </p:cNvPr>
          <p:cNvSpPr/>
          <p:nvPr/>
        </p:nvSpPr>
        <p:spPr>
          <a:xfrm>
            <a:off x="7778714" y="809345"/>
            <a:ext cx="4033920" cy="334460"/>
          </a:xfrm>
          <a:prstGeom prst="roundRect">
            <a:avLst>
              <a:gd name="adj" fmla="val 10468"/>
            </a:avLst>
          </a:prstGeom>
          <a:noFill/>
          <a:ln w="19050">
            <a:solidFill>
              <a:schemeClr val="bg1">
                <a:lumMod val="75000"/>
              </a:schemeClr>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s-C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CO" sz="2400" b="1">
                <a:ln>
                  <a:solidFill>
                    <a:srgbClr val="10539F"/>
                  </a:solidFill>
                </a:ln>
                <a:solidFill>
                  <a:srgbClr val="FFC802"/>
                </a:solidFill>
                <a:latin typeface="+mj-lt"/>
              </a:rPr>
              <a:t>8 Acciones</a:t>
            </a:r>
          </a:p>
        </p:txBody>
      </p:sp>
      <p:sp>
        <p:nvSpPr>
          <p:cNvPr id="8" name="Título 1">
            <a:extLst>
              <a:ext uri="{FF2B5EF4-FFF2-40B4-BE49-F238E27FC236}">
                <a16:creationId xmlns:a16="http://schemas.microsoft.com/office/drawing/2014/main" id="{1E79184B-7098-72AC-65F7-1D7E5B23952A}"/>
              </a:ext>
            </a:extLst>
          </p:cNvPr>
          <p:cNvSpPr txBox="1">
            <a:spLocks/>
          </p:cNvSpPr>
          <p:nvPr/>
        </p:nvSpPr>
        <p:spPr>
          <a:xfrm>
            <a:off x="379366" y="278221"/>
            <a:ext cx="5034899" cy="709397"/>
          </a:xfrm>
          <a:prstGeom prst="rect">
            <a:avLst/>
          </a:prstGeom>
        </p:spPr>
        <p:txBody>
          <a:bodyPr lIns="91440" tIns="45720" rIns="91440" bIns="45720" anchor="t">
            <a:normAutofit fontScale="97500"/>
          </a:bodyPr>
          <a:lstStyle>
            <a:lvl1pPr algn="l" defTabSz="914400" rtl="0" eaLnBrk="1" latinLnBrk="0" hangingPunct="1">
              <a:lnSpc>
                <a:spcPct val="90000"/>
              </a:lnSpc>
              <a:spcBef>
                <a:spcPct val="0"/>
              </a:spcBef>
              <a:buNone/>
              <a:defRPr sz="4400" b="1" kern="1200">
                <a:solidFill>
                  <a:srgbClr val="234E97"/>
                </a:solidFill>
                <a:latin typeface="Century Gothic" panose="020B0502020202020204" pitchFamily="34" charset="0"/>
                <a:ea typeface="+mj-ea"/>
                <a:cs typeface="+mj-cs"/>
              </a:defRPr>
            </a:lvl1pPr>
          </a:lstStyle>
          <a:p>
            <a:r>
              <a:rPr lang="es-ES" sz="2000">
                <a:solidFill>
                  <a:srgbClr val="FFC802"/>
                </a:solidFill>
                <a:latin typeface="+mj-lt"/>
              </a:rPr>
              <a:t>2. DETALLE DE EJECUCIÓN – PAI 2024​</a:t>
            </a:r>
            <a:endParaRPr lang="es-CO" sz="2000">
              <a:solidFill>
                <a:srgbClr val="FFC802"/>
              </a:solidFill>
              <a:latin typeface="+mj-lt"/>
            </a:endParaRPr>
          </a:p>
        </p:txBody>
      </p:sp>
      <p:graphicFrame>
        <p:nvGraphicFramePr>
          <p:cNvPr id="2" name="Tabla 1">
            <a:extLst>
              <a:ext uri="{FF2B5EF4-FFF2-40B4-BE49-F238E27FC236}">
                <a16:creationId xmlns:a16="http://schemas.microsoft.com/office/drawing/2014/main" id="{C9AAD295-9BC9-3B9E-BE2B-2CD5A8076D84}"/>
              </a:ext>
            </a:extLst>
          </p:cNvPr>
          <p:cNvGraphicFramePr>
            <a:graphicFrameLocks noGrp="1"/>
          </p:cNvGraphicFramePr>
          <p:nvPr>
            <p:extLst>
              <p:ext uri="{D42A27DB-BD31-4B8C-83A1-F6EECF244321}">
                <p14:modId xmlns:p14="http://schemas.microsoft.com/office/powerpoint/2010/main" val="2882317211"/>
              </p:ext>
            </p:extLst>
          </p:nvPr>
        </p:nvGraphicFramePr>
        <p:xfrm>
          <a:off x="726831" y="1363897"/>
          <a:ext cx="10738337" cy="4919671"/>
        </p:xfrm>
        <a:graphic>
          <a:graphicData uri="http://schemas.openxmlformats.org/drawingml/2006/table">
            <a:tbl>
              <a:tblPr firstRow="1" firstCol="1" bandRow="1">
                <a:tableStyleId>{5C22544A-7EE6-4342-B048-85BDC9FD1C3A}</a:tableStyleId>
              </a:tblPr>
              <a:tblGrid>
                <a:gridCol w="515608">
                  <a:extLst>
                    <a:ext uri="{9D8B030D-6E8A-4147-A177-3AD203B41FA5}">
                      <a16:colId xmlns:a16="http://schemas.microsoft.com/office/drawing/2014/main" val="624474297"/>
                    </a:ext>
                  </a:extLst>
                </a:gridCol>
                <a:gridCol w="457407">
                  <a:extLst>
                    <a:ext uri="{9D8B030D-6E8A-4147-A177-3AD203B41FA5}">
                      <a16:colId xmlns:a16="http://schemas.microsoft.com/office/drawing/2014/main" val="2593256174"/>
                    </a:ext>
                  </a:extLst>
                </a:gridCol>
                <a:gridCol w="3456099">
                  <a:extLst>
                    <a:ext uri="{9D8B030D-6E8A-4147-A177-3AD203B41FA5}">
                      <a16:colId xmlns:a16="http://schemas.microsoft.com/office/drawing/2014/main" val="127251386"/>
                    </a:ext>
                  </a:extLst>
                </a:gridCol>
                <a:gridCol w="3288739">
                  <a:extLst>
                    <a:ext uri="{9D8B030D-6E8A-4147-A177-3AD203B41FA5}">
                      <a16:colId xmlns:a16="http://schemas.microsoft.com/office/drawing/2014/main" val="3903682934"/>
                    </a:ext>
                  </a:extLst>
                </a:gridCol>
                <a:gridCol w="762960">
                  <a:extLst>
                    <a:ext uri="{9D8B030D-6E8A-4147-A177-3AD203B41FA5}">
                      <a16:colId xmlns:a16="http://schemas.microsoft.com/office/drawing/2014/main" val="288487207"/>
                    </a:ext>
                  </a:extLst>
                </a:gridCol>
                <a:gridCol w="671219">
                  <a:extLst>
                    <a:ext uri="{9D8B030D-6E8A-4147-A177-3AD203B41FA5}">
                      <a16:colId xmlns:a16="http://schemas.microsoft.com/office/drawing/2014/main" val="2433986763"/>
                    </a:ext>
                  </a:extLst>
                </a:gridCol>
                <a:gridCol w="1586305">
                  <a:extLst>
                    <a:ext uri="{9D8B030D-6E8A-4147-A177-3AD203B41FA5}">
                      <a16:colId xmlns:a16="http://schemas.microsoft.com/office/drawing/2014/main" val="1541752326"/>
                    </a:ext>
                  </a:extLst>
                </a:gridCol>
              </a:tblGrid>
              <a:tr h="243867">
                <a:tc>
                  <a:txBody>
                    <a:bodyPr/>
                    <a:lstStyle/>
                    <a:p>
                      <a:pPr algn="ctr">
                        <a:lnSpc>
                          <a:spcPct val="107000"/>
                        </a:lnSpc>
                        <a:spcAft>
                          <a:spcPts val="800"/>
                        </a:spcAft>
                      </a:pPr>
                      <a:r>
                        <a:rPr lang="es-CO" sz="900">
                          <a:effectLst/>
                        </a:rPr>
                        <a:t>No.</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ID</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Actividad </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Entregable Q3</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Meta Total</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Meta 3Q</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 cumplimiento Q3</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extLst>
                  <a:ext uri="{0D108BD9-81ED-4DB2-BD59-A6C34878D82A}">
                    <a16:rowId xmlns:a16="http://schemas.microsoft.com/office/drawing/2014/main" val="3065555335"/>
                  </a:ext>
                </a:extLst>
              </a:tr>
              <a:tr h="448452">
                <a:tc>
                  <a:txBody>
                    <a:bodyPr/>
                    <a:lstStyle/>
                    <a:p>
                      <a:pPr algn="ctr">
                        <a:lnSpc>
                          <a:spcPct val="107000"/>
                        </a:lnSpc>
                        <a:spcAft>
                          <a:spcPts val="800"/>
                        </a:spcAft>
                      </a:pPr>
                      <a:r>
                        <a:rPr lang="es-CO" sz="900">
                          <a:effectLst/>
                        </a:rPr>
                        <a:t>1</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GC1</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Desarrollar o actualizar un (2) documentos tipo que coadyuve al cumplimiento de las metas del gobierno establecidas en el PND 2023-2026</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(03) Resoluciones de vigencia al Documento Tipo</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5</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3</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100%</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extLst>
                  <a:ext uri="{0D108BD9-81ED-4DB2-BD59-A6C34878D82A}">
                    <a16:rowId xmlns:a16="http://schemas.microsoft.com/office/drawing/2014/main" val="2855065156"/>
                  </a:ext>
                </a:extLst>
              </a:tr>
              <a:tr h="601829">
                <a:tc>
                  <a:txBody>
                    <a:bodyPr/>
                    <a:lstStyle/>
                    <a:p>
                      <a:pPr algn="ctr">
                        <a:lnSpc>
                          <a:spcPct val="107000"/>
                        </a:lnSpc>
                        <a:spcAft>
                          <a:spcPts val="800"/>
                        </a:spcAft>
                      </a:pPr>
                      <a:r>
                        <a:rPr lang="es-CO" sz="900">
                          <a:effectLst/>
                        </a:rPr>
                        <a:t>2</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GC2</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Resolver las consultas recibidas por la Subdirección de Gestión Contractual</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(01) Informe trimestral con el seguimiento de las consultas formuladas por los actores del Sistema de Compra Pública sobre la aplicación de normas de carácter general</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2</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1</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100%</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extLst>
                  <a:ext uri="{0D108BD9-81ED-4DB2-BD59-A6C34878D82A}">
                    <a16:rowId xmlns:a16="http://schemas.microsoft.com/office/drawing/2014/main" val="4066137538"/>
                  </a:ext>
                </a:extLst>
              </a:tr>
              <a:tr h="601829">
                <a:tc>
                  <a:txBody>
                    <a:bodyPr/>
                    <a:lstStyle/>
                    <a:p>
                      <a:pPr algn="ctr">
                        <a:lnSpc>
                          <a:spcPct val="107000"/>
                        </a:lnSpc>
                        <a:spcAft>
                          <a:spcPts val="800"/>
                        </a:spcAft>
                      </a:pPr>
                      <a:r>
                        <a:rPr lang="es-CO" sz="900">
                          <a:effectLst/>
                        </a:rPr>
                        <a:t>3</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GC3</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Indizar sentencias del Consejo de Estado que contengan temas relacionados con el Sistema de Compra Pública</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(01) Informes de gestión de sentencias indizadas por trimestre</a:t>
                      </a:r>
                      <a:br>
                        <a:rPr lang="es-CO" sz="900">
                          <a:effectLst/>
                        </a:rPr>
                      </a:br>
                      <a:r>
                        <a:rPr lang="es-CO" sz="900">
                          <a:effectLst/>
                        </a:rPr>
                        <a:t>(01) Matrices de gestión de sentencias indizadas por trimestre</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3</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2</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100%</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extLst>
                  <a:ext uri="{0D108BD9-81ED-4DB2-BD59-A6C34878D82A}">
                    <a16:rowId xmlns:a16="http://schemas.microsoft.com/office/drawing/2014/main" val="3316110548"/>
                  </a:ext>
                </a:extLst>
              </a:tr>
              <a:tr h="601829">
                <a:tc>
                  <a:txBody>
                    <a:bodyPr/>
                    <a:lstStyle/>
                    <a:p>
                      <a:pPr algn="ctr">
                        <a:lnSpc>
                          <a:spcPct val="107000"/>
                        </a:lnSpc>
                        <a:spcAft>
                          <a:spcPts val="800"/>
                        </a:spcAft>
                      </a:pPr>
                      <a:r>
                        <a:rPr lang="es-CO" sz="900">
                          <a:effectLst/>
                        </a:rPr>
                        <a:t>4</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GC4</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Indizar y concordar los conceptos jurídicos de la Subdirección de Gestión Contractual de la ANCP-CCE  de 2024.</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(01) Informes de gestión de conceptos indizadas por trimestre</a:t>
                      </a:r>
                      <a:br>
                        <a:rPr lang="es-CO" sz="900">
                          <a:effectLst/>
                        </a:rPr>
                      </a:br>
                      <a:r>
                        <a:rPr lang="es-CO" sz="900">
                          <a:effectLst/>
                        </a:rPr>
                        <a:t>(01) Matrices de gestión de conceptos indizadas por trimestre</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3</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2</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100%</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extLst>
                  <a:ext uri="{0D108BD9-81ED-4DB2-BD59-A6C34878D82A}">
                    <a16:rowId xmlns:a16="http://schemas.microsoft.com/office/drawing/2014/main" val="4158771717"/>
                  </a:ext>
                </a:extLst>
              </a:tr>
              <a:tr h="827765">
                <a:tc>
                  <a:txBody>
                    <a:bodyPr/>
                    <a:lstStyle/>
                    <a:p>
                      <a:pPr algn="ctr">
                        <a:lnSpc>
                          <a:spcPct val="107000"/>
                        </a:lnSpc>
                        <a:spcAft>
                          <a:spcPts val="800"/>
                        </a:spcAft>
                      </a:pPr>
                      <a:r>
                        <a:rPr lang="es-CO" sz="900">
                          <a:effectLst/>
                        </a:rPr>
                        <a:t>5</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GC5</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Desarrollar capacitaciones de contratación estatal con énfasis en documentos tipo, para los actores del sistema de compras y contratación pública, especialmente a aquellos vinculados a la economía popular, en el marco de la Ruta por la Democratización de las Compras Públicas.</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(01) Lista de asistencia  y grabaciones de las sesiones que evidencien el desarrollo de las capacitaciones en contratación estatal </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2</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1</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100%</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extLst>
                  <a:ext uri="{0D108BD9-81ED-4DB2-BD59-A6C34878D82A}">
                    <a16:rowId xmlns:a16="http://schemas.microsoft.com/office/drawing/2014/main" val="478103935"/>
                  </a:ext>
                </a:extLst>
              </a:tr>
              <a:tr h="344784">
                <a:tc>
                  <a:txBody>
                    <a:bodyPr/>
                    <a:lstStyle/>
                    <a:p>
                      <a:pPr algn="ctr">
                        <a:lnSpc>
                          <a:spcPct val="107000"/>
                        </a:lnSpc>
                        <a:spcAft>
                          <a:spcPts val="800"/>
                        </a:spcAft>
                      </a:pPr>
                      <a:r>
                        <a:rPr lang="es-CO" sz="900">
                          <a:effectLst/>
                        </a:rPr>
                        <a:t>6</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GC6</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Elaborar boletines acerca de los conceptos más relevantes en contratación estatal.</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(03) Boletines de los conceptos más relevantes en contratación por trimestre. </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4</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3</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100%</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extLst>
                  <a:ext uri="{0D108BD9-81ED-4DB2-BD59-A6C34878D82A}">
                    <a16:rowId xmlns:a16="http://schemas.microsoft.com/office/drawing/2014/main" val="2659116648"/>
                  </a:ext>
                </a:extLst>
              </a:tr>
              <a:tr h="494109">
                <a:tc>
                  <a:txBody>
                    <a:bodyPr/>
                    <a:lstStyle/>
                    <a:p>
                      <a:pPr algn="ctr">
                        <a:lnSpc>
                          <a:spcPct val="107000"/>
                        </a:lnSpc>
                        <a:spcAft>
                          <a:spcPts val="800"/>
                        </a:spcAft>
                      </a:pPr>
                      <a:r>
                        <a:rPr lang="es-CO" sz="900">
                          <a:effectLst/>
                        </a:rPr>
                        <a:t>7</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GC7</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Actualizar los manuales, reglamentos, circulares y guías adoptados por la Agencia Nacional de Contratación Pública  de acuerdo con la normativa y la doctrina vigente </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(01) Manuales. guías o circulares elaborados y/o actualizados </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2</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1</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100%</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extLst>
                  <a:ext uri="{0D108BD9-81ED-4DB2-BD59-A6C34878D82A}">
                    <a16:rowId xmlns:a16="http://schemas.microsoft.com/office/drawing/2014/main" val="2128481139"/>
                  </a:ext>
                </a:extLst>
              </a:tr>
              <a:tr h="755207">
                <a:tc>
                  <a:txBody>
                    <a:bodyPr/>
                    <a:lstStyle/>
                    <a:p>
                      <a:pPr algn="ctr">
                        <a:lnSpc>
                          <a:spcPct val="107000"/>
                        </a:lnSpc>
                        <a:spcAft>
                          <a:spcPts val="800"/>
                        </a:spcAft>
                      </a:pPr>
                      <a:r>
                        <a:rPr lang="es-CO" sz="900">
                          <a:effectLst/>
                        </a:rPr>
                        <a:t>8</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GC10</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Participar en mesas de trabajo o reuniones que contribuyan en la elaboración de normas y reglamentación en materia de compras y contratación pública en conjunto con otros ministerios y departamentos administrativos sujetos a la solicitud del Gobierno Nacional</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nSpc>
                          <a:spcPct val="107000"/>
                        </a:lnSpc>
                        <a:spcAft>
                          <a:spcPts val="800"/>
                        </a:spcAft>
                      </a:pPr>
                      <a:r>
                        <a:rPr lang="es-CO" sz="900">
                          <a:effectLst/>
                        </a:rPr>
                        <a:t>(02) Documentos acerca de los aportes y la participación en la elaboración de proyectos normativos.</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3</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2</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tc>
                  <a:txBody>
                    <a:bodyPr/>
                    <a:lstStyle/>
                    <a:p>
                      <a:pPr algn="ctr">
                        <a:lnSpc>
                          <a:spcPct val="107000"/>
                        </a:lnSpc>
                        <a:spcAft>
                          <a:spcPts val="800"/>
                        </a:spcAft>
                      </a:pPr>
                      <a:r>
                        <a:rPr lang="es-CO" sz="900">
                          <a:effectLst/>
                        </a:rPr>
                        <a:t>100%</a:t>
                      </a:r>
                      <a:endParaRPr lang="es-CO" sz="1050">
                        <a:effectLst/>
                        <a:latin typeface="Arial Nova" panose="020B0504020202020204" pitchFamily="34" charset="0"/>
                        <a:ea typeface="Calibri" panose="020F0502020204030204" pitchFamily="34" charset="0"/>
                        <a:cs typeface="Arial" panose="020B0604020202020204" pitchFamily="34" charset="0"/>
                      </a:endParaRPr>
                    </a:p>
                  </a:txBody>
                  <a:tcPr marL="27199" marR="27199" marT="0" marB="0" anchor="ctr"/>
                </a:tc>
                <a:extLst>
                  <a:ext uri="{0D108BD9-81ED-4DB2-BD59-A6C34878D82A}">
                    <a16:rowId xmlns:a16="http://schemas.microsoft.com/office/drawing/2014/main" val="4244823109"/>
                  </a:ext>
                </a:extLst>
              </a:tr>
            </a:tbl>
          </a:graphicData>
        </a:graphic>
      </p:graphicFrame>
    </p:spTree>
    <p:extLst>
      <p:ext uri="{BB962C8B-B14F-4D97-AF65-F5344CB8AC3E}">
        <p14:creationId xmlns:p14="http://schemas.microsoft.com/office/powerpoint/2010/main" val="346817350"/>
      </p:ext>
    </p:extLst>
  </p:cSld>
  <p:clrMapOvr>
    <a:masterClrMapping/>
  </p:clrMapOvr>
</p:sld>
</file>

<file path=ppt/theme/theme1.xml><?xml version="1.0" encoding="utf-8"?>
<a:theme xmlns:a="http://schemas.openxmlformats.org/drawingml/2006/main" name="Tema de Office">
  <a:themeElements>
    <a:clrScheme name="CCE">
      <a:dk1>
        <a:sysClr val="windowText" lastClr="000000"/>
      </a:dk1>
      <a:lt1>
        <a:sysClr val="window" lastClr="FFFFFF"/>
      </a:lt1>
      <a:dk2>
        <a:srgbClr val="5B5F5D"/>
      </a:dk2>
      <a:lt2>
        <a:srgbClr val="E7E6E6"/>
      </a:lt2>
      <a:accent1>
        <a:srgbClr val="FEC70C"/>
      </a:accent1>
      <a:accent2>
        <a:srgbClr val="223B78"/>
      </a:accent2>
      <a:accent3>
        <a:srgbClr val="D81429"/>
      </a:accent3>
      <a:accent4>
        <a:srgbClr val="7F2551"/>
      </a:accent4>
      <a:accent5>
        <a:srgbClr val="5B5F5D"/>
      </a:accent5>
      <a:accent6>
        <a:srgbClr val="466CCA"/>
      </a:accent6>
      <a:hlink>
        <a:srgbClr val="00B0F0"/>
      </a:hlink>
      <a:folHlink>
        <a:srgbClr val="954F72"/>
      </a:folHlink>
    </a:clrScheme>
    <a:fontScheme name="Personalizado 5">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B96AE896C5A94E4587A709DBA5BB2D3C" ma:contentTypeVersion="18" ma:contentTypeDescription="Crear nuevo documento." ma:contentTypeScope="" ma:versionID="696b6caeac2332f78bb17334842244a9">
  <xsd:schema xmlns:xsd="http://www.w3.org/2001/XMLSchema" xmlns:xs="http://www.w3.org/2001/XMLSchema" xmlns:p="http://schemas.microsoft.com/office/2006/metadata/properties" xmlns:ns2="3e82ca5b-96cf-4758-bde1-7c773396b7ec" xmlns:ns3="078d6b7f-86fb-47aa-a5fb-45a141d09143" targetNamespace="http://schemas.microsoft.com/office/2006/metadata/properties" ma:root="true" ma:fieldsID="303549c7a9ed0e218de53c14170e0cdc" ns2:_="" ns3:_="">
    <xsd:import namespace="3e82ca5b-96cf-4758-bde1-7c773396b7ec"/>
    <xsd:import namespace="078d6b7f-86fb-47aa-a5fb-45a141d0914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82ca5b-96cf-4758-bde1-7c773396b7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Etiquetas de imagen" ma:readOnly="false" ma:fieldId="{5cf76f15-5ced-4ddc-b409-7134ff3c332f}" ma:taxonomyMulti="true" ma:sspId="d11a0eb6-ad86-4071-a759-4f0356bdcc6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8d6b7f-86fb-47aa-a5fb-45a141d09143"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element name="TaxCatchAll" ma:index="22" nillable="true" ma:displayName="Taxonomy Catch All Column" ma:hidden="true" ma:list="{21890397-b1df-41b4-8b7c-1b8234b2c9c1}" ma:internalName="TaxCatchAll" ma:showField="CatchAllData" ma:web="078d6b7f-86fb-47aa-a5fb-45a141d091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078d6b7f-86fb-47aa-a5fb-45a141d09143" xsi:nil="true"/>
    <lcf76f155ced4ddcb4097134ff3c332f xmlns="3e82ca5b-96cf-4758-bde1-7c773396b7ec">
      <Terms xmlns="http://schemas.microsoft.com/office/infopath/2007/PartnerControls"/>
    </lcf76f155ced4ddcb4097134ff3c332f>
    <SharedWithUsers xmlns="078d6b7f-86fb-47aa-a5fb-45a141d09143">
      <UserInfo>
        <DisplayName>Sonia Rocio Rodriguez Cruz</DisplayName>
        <AccountId>149</AccountId>
        <AccountType/>
      </UserInfo>
    </SharedWithUsers>
  </documentManagement>
</p:properties>
</file>

<file path=customXml/itemProps1.xml><?xml version="1.0" encoding="utf-8"?>
<ds:datastoreItem xmlns:ds="http://schemas.openxmlformats.org/officeDocument/2006/customXml" ds:itemID="{6406AC2E-03AE-47F7-A10F-532BF9AFD28F}">
  <ds:schemaRefs>
    <ds:schemaRef ds:uri="http://schemas.microsoft.com/sharepoint/v3/contenttype/forms"/>
  </ds:schemaRefs>
</ds:datastoreItem>
</file>

<file path=customXml/itemProps2.xml><?xml version="1.0" encoding="utf-8"?>
<ds:datastoreItem xmlns:ds="http://schemas.openxmlformats.org/officeDocument/2006/customXml" ds:itemID="{82F2AA34-E08A-4F74-B5B9-956270625B85}">
  <ds:schemaRefs>
    <ds:schemaRef ds:uri="078d6b7f-86fb-47aa-a5fb-45a141d09143"/>
    <ds:schemaRef ds:uri="3e82ca5b-96cf-4758-bde1-7c773396b7e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1F082E1-9958-4C85-9583-A1B9AB9F9782}">
  <ds:schemaRefs>
    <ds:schemaRef ds:uri="078d6b7f-86fb-47aa-a5fb-45a141d09143"/>
    <ds:schemaRef ds:uri="3e82ca5b-96cf-4758-bde1-7c773396b7e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2593</Words>
  <Application>Microsoft Office PowerPoint</Application>
  <PresentationFormat>Panorámica</PresentationFormat>
  <Paragraphs>382</Paragraphs>
  <Slides>16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Arial Nova</vt:lpstr>
      <vt:lpstr>Calibri</vt:lpstr>
      <vt:lpstr>Symbol</vt:lpstr>
      <vt:lpstr>Times New Roman</vt:lpstr>
      <vt:lpstr>Verdana</vt:lpstr>
      <vt:lpstr>Tema de Office</vt:lpstr>
      <vt:lpstr>Presentación de PowerPoint</vt:lpstr>
      <vt:lpstr>Presentación de PowerPoint</vt:lpstr>
      <vt:lpstr>CONTENIDO​</vt:lpstr>
      <vt:lpstr>1. RESUMEN PLAN DE ACCIÓN INSTITUCIONAL – PAI 2024</vt:lpstr>
      <vt:lpstr>Presentación de PowerPoint</vt:lpstr>
      <vt:lpstr>Presentación de PowerPoint</vt:lpstr>
      <vt:lpstr>CUMPLIMIENTO POR DEPENDENCIA</vt:lpstr>
      <vt:lpstr>Presentación de PowerPoint</vt:lpstr>
      <vt:lpstr>Presentación de PowerPoint</vt:lpstr>
      <vt:lpstr>Presentación de PowerPoint</vt:lpstr>
      <vt:lpstr>Presentación de PowerPoint</vt:lpstr>
      <vt:lpstr>Presentación de PowerPoint</vt:lpstr>
      <vt:lpstr>Presentación de PowerPoint</vt:lpstr>
      <vt:lpstr>4. CONCLUSIONES DEL SEGUIMIENTO​​</vt:lpstr>
      <vt:lpstr>4. CONCLUSIONES DE SEGUIMIENTO​​</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William Camilo  Baracaldo Godoy</dc:creator>
  <cp:lastModifiedBy>Sonia Rocio Rodriguez Cruz</cp:lastModifiedBy>
  <cp:revision>5</cp:revision>
  <dcterms:created xsi:type="dcterms:W3CDTF">2023-05-08T00:34:42Z</dcterms:created>
  <dcterms:modified xsi:type="dcterms:W3CDTF">2024-11-05T14:04:28Z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0x010100B96AE896C5A94E4587A709DBA5BB2D3C</vt:lpwstr>
  </property>
  <property fmtid="{D5CDD505-2E9C-101B-9397-08002B2CF9AE}" pid="3" name="MediaServiceImageTags">
    <vt:lpwstr/>
  </property>
</Properties>
</file>