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sldIdLst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E92B8F-353E-4AF3-B726-196EBD0FCDE6}" v="540" dt="2022-02-28T20:27:07.9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EA3834-921D-4396-8B04-571DC9B6D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6D20882-34A3-4C1A-B33E-FB123DACDC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8D8A01-4515-403D-9FFD-0FCE825A3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682E-65C4-4508-B3E6-898D1DD5B5F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6CC5B2-3AE6-481E-AA1F-D648FAB74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41F18C-A286-4BE9-AECC-DF9642C9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D98-2DBF-4D26-B097-F9FEDA1B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9418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FDB577-CB1C-49F6-A06D-C4B72B4DD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A8A32F-7B38-4399-B50B-036415296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621443-9C28-4A80-B665-EB760E38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682E-65C4-4508-B3E6-898D1DD5B5F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07BD0D-9275-4320-A302-4E9B74FE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13D2B3-01AB-49FD-B7FF-079D1D0D7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D98-2DBF-4D26-B097-F9FEDA1B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518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AEE39-F31D-4D04-84A8-267221C10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FEC8F2-E93C-4B49-A7BE-0AFE66300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BC7DCF-7E3B-47FD-88A5-F5AE468D0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682E-65C4-4508-B3E6-898D1DD5B5F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A73079-1FB1-40B4-A39B-75B1D173B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796166-880B-4112-A3CC-CED831F9F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D98-2DBF-4D26-B097-F9FEDA1B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7795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6363D9-7138-4C8F-928F-BF96D038E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F17E0E-3A44-49AC-B001-E57C1AF44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4335C1-24D9-426C-8C8E-7DD594209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B8D4E2-FE62-4971-8B49-5FC1E3195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682E-65C4-4508-B3E6-898D1DD5B5F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FCC7CA-92A0-4A85-8735-00BF0EB5E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D54369-E282-48E7-AAB4-623130A8C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D98-2DBF-4D26-B097-F9FEDA1B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0347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2FACBF-90FF-42E2-AD14-41D4349E3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DCBAB6-F92A-4966-BE00-F24C68F9C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E239FA-8C37-4856-8EF4-4A05F54BD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3BC3937-D9ED-4D3A-B2A7-C4AAF24AC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98AB8F-EBFA-4025-A804-2456059269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DC634D6-9B5F-4D08-91C6-FFB8EF454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682E-65C4-4508-B3E6-898D1DD5B5F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CCC7779-6F65-4701-AB92-0BD81B57F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D7901CA-8DEC-491B-9589-8C724C181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D98-2DBF-4D26-B097-F9FEDA1B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8564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E6C9E6-8133-415D-AE2E-3EB1C23F4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FD025F6-75DB-48F7-8FC5-10C57CDA6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682E-65C4-4508-B3E6-898D1DD5B5F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E2D01E7-296B-4362-8B71-CEA623B32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6B14B9-F94E-4A0F-B8AB-06AC21340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D98-2DBF-4D26-B097-F9FEDA1B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8886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74E19BA-6BED-465D-8F15-924B3982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682E-65C4-4508-B3E6-898D1DD5B5F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89C4FA4-D57B-45B6-852F-0E2D0C38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51228FD-5810-424E-9BB3-237B5425C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D98-2DBF-4D26-B097-F9FEDA1B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7928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FDF76D-59DE-42BB-BADF-FEB5F688F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AE7A58-DDF6-42C0-9504-E7411C2E4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7DB6EA6-C17C-457D-9A3E-B9846E6C2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E9A8E8-AE6F-4EFD-9FBC-224ADB524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682E-65C4-4508-B3E6-898D1DD5B5F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5B8889-567A-4F6E-BBE7-0A5C81584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178938-A561-4DD7-A68D-E8DA0E2FF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D98-2DBF-4D26-B097-F9FEDA1B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066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A94933-5EB9-4E3C-B59F-50EBD8B2F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EC41A7F-507B-45E1-9DE6-501CBCA69E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19A939-419A-4793-AB3B-B07C03B3A4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B0F804-264D-4D79-B8FF-9C4E4208A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682E-65C4-4508-B3E6-898D1DD5B5F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7AD4CB-1691-46E2-9154-0614464C9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DC965C-CDF0-4EA9-83EA-14664EAAA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D98-2DBF-4D26-B097-F9FEDA1B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8283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6F4616-1F94-4A25-899B-A4972FE89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4DACEAF-5864-4A49-958C-8D832FEEB6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514AFE-F020-45D0-AB24-D8BF91616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682E-65C4-4508-B3E6-898D1DD5B5F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E67A21-A54F-4187-85D0-2D5941916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3ADBFB-AB27-4370-A8B9-A2961CC6B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D98-2DBF-4D26-B097-F9FEDA1B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03648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20C0B2F-AC60-4B81-987D-B1145655B9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E03A645-54A5-4F39-AE62-29706E9EC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720B1F-2F3E-42F4-BB0A-AE0C91AC0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682E-65C4-4508-B3E6-898D1DD5B5F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FC2814-26AD-4636-A841-AE8266132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5E01B8-1F0F-4D8B-ADFC-E45C8F212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D98-2DBF-4D26-B097-F9FEDA1B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131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28/02/2022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28/02/2022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28/02/2022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28/02/2022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28/02/2022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68F9E70-668F-43E6-93AC-C6E10784C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E5D152-BAF6-4D38-BEA8-AE266E1AC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C2D1A8-F541-45B8-8804-4939E00848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E682E-65C4-4508-B3E6-898D1DD5B5F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4AC538-6353-407A-8C92-20CB62AC5B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25D41F-CBE9-4C95-8BF3-5DA1243B27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F5D98-2DBF-4D26-B097-F9FEDA1B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81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F178F32A-3F9E-8C48-82F7-6944ECFC69D4}"/>
              </a:ext>
            </a:extLst>
          </p:cNvPr>
          <p:cNvSpPr/>
          <p:nvPr/>
        </p:nvSpPr>
        <p:spPr>
          <a:xfrm>
            <a:off x="205657" y="115292"/>
            <a:ext cx="11758463" cy="9788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F8DEC06-1D69-284E-9F68-A2A1974CC3BB}"/>
              </a:ext>
            </a:extLst>
          </p:cNvPr>
          <p:cNvSpPr/>
          <p:nvPr/>
        </p:nvSpPr>
        <p:spPr>
          <a:xfrm>
            <a:off x="205658" y="6577862"/>
            <a:ext cx="11828190" cy="2123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14A40286-AD0F-594B-9128-F4057F099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49" y="6495778"/>
            <a:ext cx="495300" cy="317500"/>
          </a:xfrm>
          <a:prstGeom prst="rect">
            <a:avLst/>
          </a:prstGeom>
        </p:spPr>
      </p:pic>
      <p:sp>
        <p:nvSpPr>
          <p:cNvPr id="31" name="Subtítulo 2">
            <a:extLst>
              <a:ext uri="{FF2B5EF4-FFF2-40B4-BE49-F238E27FC236}">
                <a16:creationId xmlns:a16="http://schemas.microsoft.com/office/drawing/2014/main" id="{E3EA1226-0053-E44C-AE66-3A9E30B13B45}"/>
              </a:ext>
            </a:extLst>
          </p:cNvPr>
          <p:cNvSpPr txBox="1">
            <a:spLocks/>
          </p:cNvSpPr>
          <p:nvPr/>
        </p:nvSpPr>
        <p:spPr>
          <a:xfrm>
            <a:off x="9047825" y="6598100"/>
            <a:ext cx="2897245" cy="262803"/>
          </a:xfrm>
          <a:prstGeom prst="rect">
            <a:avLst/>
          </a:prstGeom>
        </p:spPr>
        <p:txBody>
          <a:bodyPr vert="horz" lIns="91440" tIns="0" rIns="0" bIns="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100" dirty="0">
                <a:solidFill>
                  <a:srgbClr val="FFFFFF"/>
                </a:solidFill>
                <a:latin typeface="Arial"/>
                <a:cs typeface="Arial"/>
              </a:rPr>
              <a:t>www.colombiacompra.gov.co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21BD296A-5D8A-924C-9E30-76EC66FBCFA3}"/>
              </a:ext>
            </a:extLst>
          </p:cNvPr>
          <p:cNvSpPr txBox="1">
            <a:spLocks/>
          </p:cNvSpPr>
          <p:nvPr/>
        </p:nvSpPr>
        <p:spPr>
          <a:xfrm>
            <a:off x="1639512" y="484554"/>
            <a:ext cx="8893245" cy="445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chemeClr val="bg2">
                    <a:lumMod val="75000"/>
                  </a:schemeClr>
                </a:solidFill>
                <a:latin typeface="Arial Black"/>
                <a:ea typeface="+mn-ea"/>
                <a:cs typeface="Arial Black" panose="020B0604020202020204" pitchFamily="34" charset="0"/>
              </a:rPr>
              <a:t>ÓRDENES DE COMPRA REPRESENTATIVAS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59FCEB57-76BF-3447-B2EA-B400FA5F51F9}"/>
              </a:ext>
            </a:extLst>
          </p:cNvPr>
          <p:cNvSpPr/>
          <p:nvPr/>
        </p:nvSpPr>
        <p:spPr>
          <a:xfrm>
            <a:off x="205658" y="1170508"/>
            <a:ext cx="11758463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grpSp>
        <p:nvGrpSpPr>
          <p:cNvPr id="58" name="Grupo 57">
            <a:extLst>
              <a:ext uri="{FF2B5EF4-FFF2-40B4-BE49-F238E27FC236}">
                <a16:creationId xmlns:a16="http://schemas.microsoft.com/office/drawing/2014/main" id="{46D9BDB1-C240-6142-93CF-02237F06128A}"/>
              </a:ext>
            </a:extLst>
          </p:cNvPr>
          <p:cNvGrpSpPr/>
          <p:nvPr/>
        </p:nvGrpSpPr>
        <p:grpSpPr>
          <a:xfrm>
            <a:off x="4924031" y="1572278"/>
            <a:ext cx="2909132" cy="1712340"/>
            <a:chOff x="721748" y="2409537"/>
            <a:chExt cx="2909132" cy="1712340"/>
          </a:xfrm>
        </p:grpSpPr>
        <p:sp>
          <p:nvSpPr>
            <p:cNvPr id="64" name="CuadroTexto 63">
              <a:extLst>
                <a:ext uri="{FF2B5EF4-FFF2-40B4-BE49-F238E27FC236}">
                  <a16:creationId xmlns:a16="http://schemas.microsoft.com/office/drawing/2014/main" id="{660F5F48-3739-084D-BDF9-8C221523FE94}"/>
                </a:ext>
              </a:extLst>
            </p:cNvPr>
            <p:cNvSpPr txBox="1"/>
            <p:nvPr/>
          </p:nvSpPr>
          <p:spPr>
            <a:xfrm>
              <a:off x="891619" y="2409537"/>
              <a:ext cx="226529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9600" b="1" dirty="0">
                  <a:solidFill>
                    <a:srgbClr val="F49907"/>
                  </a:solidFill>
                  <a:latin typeface="Arial Black"/>
                  <a:cs typeface="Arial Black" panose="020B0604020202020204" pitchFamily="34" charset="0"/>
                </a:rPr>
                <a:t>67</a:t>
              </a:r>
              <a:endParaRPr lang="es-CO" sz="9600" b="1" dirty="0">
                <a:solidFill>
                  <a:srgbClr val="F49907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66" name="CuadroTexto 65">
              <a:extLst>
                <a:ext uri="{FF2B5EF4-FFF2-40B4-BE49-F238E27FC236}">
                  <a16:creationId xmlns:a16="http://schemas.microsoft.com/office/drawing/2014/main" id="{7382AA9F-6146-274D-8DF6-3ABA8ADC4625}"/>
                </a:ext>
              </a:extLst>
            </p:cNvPr>
            <p:cNvSpPr txBox="1"/>
            <p:nvPr/>
          </p:nvSpPr>
          <p:spPr>
            <a:xfrm>
              <a:off x="721748" y="3752545"/>
              <a:ext cx="27781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>
                  <a:solidFill>
                    <a:srgbClr val="F49907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De optimización</a:t>
              </a:r>
            </a:p>
          </p:txBody>
        </p:sp>
        <p:sp>
          <p:nvSpPr>
            <p:cNvPr id="69" name="CuadroTexto 68">
              <a:extLst>
                <a:ext uri="{FF2B5EF4-FFF2-40B4-BE49-F238E27FC236}">
                  <a16:creationId xmlns:a16="http://schemas.microsoft.com/office/drawing/2014/main" id="{0118446F-4948-2E42-AD67-47E3E9D7AE7F}"/>
                </a:ext>
              </a:extLst>
            </p:cNvPr>
            <p:cNvSpPr txBox="1"/>
            <p:nvPr/>
          </p:nvSpPr>
          <p:spPr>
            <a:xfrm>
              <a:off x="2585376" y="2990065"/>
              <a:ext cx="1045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4000" dirty="0">
                  <a:solidFill>
                    <a:srgbClr val="F4990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%</a:t>
              </a:r>
              <a:endParaRPr lang="es-CO" sz="400" dirty="0">
                <a:solidFill>
                  <a:srgbClr val="F4990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Rectángulo redondeado 77">
            <a:extLst>
              <a:ext uri="{FF2B5EF4-FFF2-40B4-BE49-F238E27FC236}">
                <a16:creationId xmlns:a16="http://schemas.microsoft.com/office/drawing/2014/main" id="{3808DB14-E803-EC42-A3E9-D00AAC188059}"/>
              </a:ext>
            </a:extLst>
          </p:cNvPr>
          <p:cNvSpPr/>
          <p:nvPr/>
        </p:nvSpPr>
        <p:spPr>
          <a:xfrm>
            <a:off x="4982640" y="1479860"/>
            <a:ext cx="2687875" cy="2147079"/>
          </a:xfrm>
          <a:prstGeom prst="roundRect">
            <a:avLst>
              <a:gd name="adj" fmla="val 10468"/>
            </a:avLst>
          </a:prstGeom>
          <a:noFill/>
          <a:ln w="19050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67E18906-DEF6-8446-90CC-08EF478388CF}"/>
              </a:ext>
            </a:extLst>
          </p:cNvPr>
          <p:cNvSpPr txBox="1"/>
          <p:nvPr/>
        </p:nvSpPr>
        <p:spPr>
          <a:xfrm>
            <a:off x="307093" y="2718208"/>
            <a:ext cx="346218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CO" sz="2000" b="1" dirty="0">
                <a:solidFill>
                  <a:schemeClr val="bg2">
                    <a:lumMod val="75000"/>
                  </a:schemeClr>
                </a:solidFill>
                <a:latin typeface="Arial Black"/>
              </a:rPr>
              <a:t>Policía Nacional - Gestión General </a:t>
            </a:r>
          </a:p>
        </p:txBody>
      </p: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FE942E99-562C-A844-BCEE-2FBEF169813A}"/>
              </a:ext>
            </a:extLst>
          </p:cNvPr>
          <p:cNvGrpSpPr/>
          <p:nvPr/>
        </p:nvGrpSpPr>
        <p:grpSpPr>
          <a:xfrm>
            <a:off x="4096078" y="2406138"/>
            <a:ext cx="1227709" cy="323471"/>
            <a:chOff x="810035" y="3363651"/>
            <a:chExt cx="1413469" cy="275536"/>
          </a:xfrm>
          <a:solidFill>
            <a:srgbClr val="FF0000"/>
          </a:solidFill>
        </p:grpSpPr>
        <p:cxnSp>
          <p:nvCxnSpPr>
            <p:cNvPr id="104" name="Conector recto 103">
              <a:extLst>
                <a:ext uri="{FF2B5EF4-FFF2-40B4-BE49-F238E27FC236}">
                  <a16:creationId xmlns:a16="http://schemas.microsoft.com/office/drawing/2014/main" id="{F3B097A3-6D91-1C41-8B22-EE0B8C450A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01518" y="3363651"/>
              <a:ext cx="321986" cy="223047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5" name="Conector recto 104">
              <a:extLst>
                <a:ext uri="{FF2B5EF4-FFF2-40B4-BE49-F238E27FC236}">
                  <a16:creationId xmlns:a16="http://schemas.microsoft.com/office/drawing/2014/main" id="{35AD51E8-5EF2-A846-8B7E-801B298AAC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686" y="3588883"/>
              <a:ext cx="1057571" cy="0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06" name="Elipse 105">
              <a:extLst>
                <a:ext uri="{FF2B5EF4-FFF2-40B4-BE49-F238E27FC236}">
                  <a16:creationId xmlns:a16="http://schemas.microsoft.com/office/drawing/2014/main" id="{BF13CF9A-616A-894B-9CE2-0BA065F24277}"/>
                </a:ext>
              </a:extLst>
            </p:cNvPr>
            <p:cNvSpPr/>
            <p:nvPr/>
          </p:nvSpPr>
          <p:spPr>
            <a:xfrm>
              <a:off x="810035" y="3533944"/>
              <a:ext cx="105243" cy="10524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5FC6C218-5D71-4066-B5C3-5251E25AEE40}"/>
              </a:ext>
            </a:extLst>
          </p:cNvPr>
          <p:cNvGrpSpPr/>
          <p:nvPr/>
        </p:nvGrpSpPr>
        <p:grpSpPr>
          <a:xfrm>
            <a:off x="3007181" y="4578326"/>
            <a:ext cx="5906951" cy="1339860"/>
            <a:chOff x="33990" y="5560385"/>
            <a:chExt cx="5128573" cy="1339860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CF71E714-3596-4DC4-99F8-068F8591F9C4}"/>
                </a:ext>
              </a:extLst>
            </p:cNvPr>
            <p:cNvSpPr/>
            <p:nvPr/>
          </p:nvSpPr>
          <p:spPr>
            <a:xfrm>
              <a:off x="495148" y="5560385"/>
              <a:ext cx="1544082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D6A82D9E-24F7-4B7A-A72D-4A3AEAF45DD8}"/>
                </a:ext>
              </a:extLst>
            </p:cNvPr>
            <p:cNvSpPr/>
            <p:nvPr/>
          </p:nvSpPr>
          <p:spPr>
            <a:xfrm>
              <a:off x="2128384" y="5560385"/>
              <a:ext cx="1401177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3DC1ED37-7870-4628-BA27-7AD61C89B724}"/>
                </a:ext>
              </a:extLst>
            </p:cNvPr>
            <p:cNvSpPr/>
            <p:nvPr/>
          </p:nvSpPr>
          <p:spPr>
            <a:xfrm>
              <a:off x="3618481" y="5560385"/>
              <a:ext cx="1544082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70" name="Título 1">
              <a:extLst>
                <a:ext uri="{FF2B5EF4-FFF2-40B4-BE49-F238E27FC236}">
                  <a16:creationId xmlns:a16="http://schemas.microsoft.com/office/drawing/2014/main" id="{5A572067-9130-49D5-9D06-7C1DBD4D9903}"/>
                </a:ext>
              </a:extLst>
            </p:cNvPr>
            <p:cNvSpPr txBox="1">
              <a:spLocks/>
            </p:cNvSpPr>
            <p:nvPr/>
          </p:nvSpPr>
          <p:spPr>
            <a:xfrm>
              <a:off x="33990" y="5799692"/>
              <a:ext cx="2423832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$ 31.987</a:t>
              </a:r>
              <a:endParaRPr lang="es-CO" sz="20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0" name="Título 1">
              <a:extLst>
                <a:ext uri="{FF2B5EF4-FFF2-40B4-BE49-F238E27FC236}">
                  <a16:creationId xmlns:a16="http://schemas.microsoft.com/office/drawing/2014/main" id="{E3F69057-F9BB-429E-92E1-870D6984AD6E}"/>
                </a:ext>
              </a:extLst>
            </p:cNvPr>
            <p:cNvSpPr txBox="1">
              <a:spLocks/>
            </p:cNvSpPr>
            <p:nvPr/>
          </p:nvSpPr>
          <p:spPr>
            <a:xfrm>
              <a:off x="2250508" y="5785417"/>
              <a:ext cx="1267023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$ 10.604</a:t>
              </a:r>
              <a:endParaRPr lang="es-CO" sz="32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1" name="Título 1">
              <a:extLst>
                <a:ext uri="{FF2B5EF4-FFF2-40B4-BE49-F238E27FC236}">
                  <a16:creationId xmlns:a16="http://schemas.microsoft.com/office/drawing/2014/main" id="{CAE5EC47-4902-4D69-85D3-47C77AD23718}"/>
                </a:ext>
              </a:extLst>
            </p:cNvPr>
            <p:cNvSpPr txBox="1">
              <a:spLocks/>
            </p:cNvSpPr>
            <p:nvPr/>
          </p:nvSpPr>
          <p:spPr>
            <a:xfrm>
              <a:off x="3843238" y="5758196"/>
              <a:ext cx="1174126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$21.383</a:t>
              </a:r>
              <a:endParaRPr lang="es-CO" sz="32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2" name="Título 1">
              <a:extLst>
                <a:ext uri="{FF2B5EF4-FFF2-40B4-BE49-F238E27FC236}">
                  <a16:creationId xmlns:a16="http://schemas.microsoft.com/office/drawing/2014/main" id="{94A997E6-8668-444A-BF7C-7DFC4556CE12}"/>
                </a:ext>
              </a:extLst>
            </p:cNvPr>
            <p:cNvSpPr txBox="1">
              <a:spLocks/>
            </p:cNvSpPr>
            <p:nvPr/>
          </p:nvSpPr>
          <p:spPr>
            <a:xfrm>
              <a:off x="609940" y="5684614"/>
              <a:ext cx="1341056" cy="16808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Valor estimado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3" name="Título 1">
              <a:extLst>
                <a:ext uri="{FF2B5EF4-FFF2-40B4-BE49-F238E27FC236}">
                  <a16:creationId xmlns:a16="http://schemas.microsoft.com/office/drawing/2014/main" id="{61F1BDB1-C307-4900-A882-116DDEE45F5A}"/>
                </a:ext>
              </a:extLst>
            </p:cNvPr>
            <p:cNvSpPr txBox="1">
              <a:spLocks/>
            </p:cNvSpPr>
            <p:nvPr/>
          </p:nvSpPr>
          <p:spPr>
            <a:xfrm>
              <a:off x="2485364" y="5647386"/>
              <a:ext cx="733030" cy="22322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OC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4" name="Título 1">
              <a:extLst>
                <a:ext uri="{FF2B5EF4-FFF2-40B4-BE49-F238E27FC236}">
                  <a16:creationId xmlns:a16="http://schemas.microsoft.com/office/drawing/2014/main" id="{5A72075E-AC39-443E-B33E-426BFBCE3059}"/>
                </a:ext>
              </a:extLst>
            </p:cNvPr>
            <p:cNvSpPr txBox="1">
              <a:spLocks/>
            </p:cNvSpPr>
            <p:nvPr/>
          </p:nvSpPr>
          <p:spPr>
            <a:xfrm>
              <a:off x="3899518" y="5647387"/>
              <a:ext cx="1218794" cy="13803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Diferencia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D27CB6-5739-4FCC-AF5F-3E01910BE247}"/>
                </a:ext>
              </a:extLst>
            </p:cNvPr>
            <p:cNvSpPr/>
            <p:nvPr/>
          </p:nvSpPr>
          <p:spPr>
            <a:xfrm flipV="1">
              <a:off x="1014058" y="5981077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5573E01A-4BE9-444C-98B3-A5D229D6391A}"/>
                </a:ext>
              </a:extLst>
            </p:cNvPr>
            <p:cNvSpPr/>
            <p:nvPr/>
          </p:nvSpPr>
          <p:spPr>
            <a:xfrm flipV="1">
              <a:off x="2651669" y="5875061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042BCEB1-5AC3-4FE6-878F-3012FFE4E17A}"/>
                </a:ext>
              </a:extLst>
            </p:cNvPr>
            <p:cNvSpPr/>
            <p:nvPr/>
          </p:nvSpPr>
          <p:spPr>
            <a:xfrm flipV="1">
              <a:off x="4284054" y="5875061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9" name="Título 1">
              <a:extLst>
                <a:ext uri="{FF2B5EF4-FFF2-40B4-BE49-F238E27FC236}">
                  <a16:creationId xmlns:a16="http://schemas.microsoft.com/office/drawing/2014/main" id="{1F0DF20D-9DEA-4F03-8225-0DAA62A4C1EC}"/>
                </a:ext>
              </a:extLst>
            </p:cNvPr>
            <p:cNvSpPr txBox="1">
              <a:spLocks/>
            </p:cNvSpPr>
            <p:nvPr/>
          </p:nvSpPr>
          <p:spPr>
            <a:xfrm>
              <a:off x="680126" y="6544967"/>
              <a:ext cx="1174126" cy="152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Millones</a:t>
              </a:r>
              <a:endParaRPr lang="es-CO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Título 1">
              <a:extLst>
                <a:ext uri="{FF2B5EF4-FFF2-40B4-BE49-F238E27FC236}">
                  <a16:creationId xmlns:a16="http://schemas.microsoft.com/office/drawing/2014/main" id="{0D14FF1B-2BD5-424D-842C-FC124FA80B4C}"/>
                </a:ext>
              </a:extLst>
            </p:cNvPr>
            <p:cNvSpPr txBox="1">
              <a:spLocks/>
            </p:cNvSpPr>
            <p:nvPr/>
          </p:nvSpPr>
          <p:spPr>
            <a:xfrm>
              <a:off x="2242708" y="6556006"/>
              <a:ext cx="1174126" cy="152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Millones</a:t>
              </a:r>
              <a:endParaRPr lang="es-CO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3" name="Título 1">
            <a:extLst>
              <a:ext uri="{FF2B5EF4-FFF2-40B4-BE49-F238E27FC236}">
                <a16:creationId xmlns:a16="http://schemas.microsoft.com/office/drawing/2014/main" id="{3BEA8C23-2DB4-4F4C-B589-A9EBC8A89723}"/>
              </a:ext>
            </a:extLst>
          </p:cNvPr>
          <p:cNvSpPr txBox="1">
            <a:spLocks/>
          </p:cNvSpPr>
          <p:nvPr/>
        </p:nvSpPr>
        <p:spPr>
          <a:xfrm>
            <a:off x="7459391" y="5567162"/>
            <a:ext cx="1352326" cy="1524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  <a:endParaRPr lang="es-CO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Título 1">
            <a:extLst>
              <a:ext uri="{FF2B5EF4-FFF2-40B4-BE49-F238E27FC236}">
                <a16:creationId xmlns:a16="http://schemas.microsoft.com/office/drawing/2014/main" id="{B4E365F4-21A2-494C-8325-73417C0CB510}"/>
              </a:ext>
            </a:extLst>
          </p:cNvPr>
          <p:cNvSpPr txBox="1">
            <a:spLocks/>
          </p:cNvSpPr>
          <p:nvPr/>
        </p:nvSpPr>
        <p:spPr>
          <a:xfrm>
            <a:off x="5453827" y="6042696"/>
            <a:ext cx="2379336" cy="3774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Fuente: Estudio Previo</a:t>
            </a:r>
            <a:endParaRPr lang="es-CO" sz="1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5BD5559-D241-4204-BCAA-CDCAE3AE1AF5}"/>
              </a:ext>
            </a:extLst>
          </p:cNvPr>
          <p:cNvSpPr txBox="1"/>
          <p:nvPr/>
        </p:nvSpPr>
        <p:spPr>
          <a:xfrm>
            <a:off x="4839551" y="3326159"/>
            <a:ext cx="30627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 </a:t>
            </a:r>
          </a:p>
          <a:p>
            <a:pPr algn="ctr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BPO</a:t>
            </a:r>
            <a:endParaRPr lang="es-CO" sz="2800" b="1" dirty="0">
              <a:solidFill>
                <a:schemeClr val="bg1"/>
              </a:solidFill>
            </a:endParaRPr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4F52DE0C-EF6C-404F-9315-94FB4A612F07}"/>
              </a:ext>
            </a:extLst>
          </p:cNvPr>
          <p:cNvGrpSpPr/>
          <p:nvPr/>
        </p:nvGrpSpPr>
        <p:grpSpPr>
          <a:xfrm>
            <a:off x="1957409" y="3463974"/>
            <a:ext cx="8827021" cy="954107"/>
            <a:chOff x="3739601" y="3325799"/>
            <a:chExt cx="5336600" cy="954107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31FDB177-BF5E-44E2-8213-F5A2D759BFAF}"/>
                </a:ext>
              </a:extLst>
            </p:cNvPr>
            <p:cNvSpPr/>
            <p:nvPr/>
          </p:nvSpPr>
          <p:spPr>
            <a:xfrm>
              <a:off x="5294103" y="3393751"/>
              <a:ext cx="2234545" cy="382351"/>
            </a:xfrm>
            <a:prstGeom prst="rect">
              <a:avLst/>
            </a:prstGeom>
            <a:solidFill>
              <a:srgbClr val="F499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C892D0AD-6DB3-4E54-8B3A-00FA8844C72D}"/>
                </a:ext>
              </a:extLst>
            </p:cNvPr>
            <p:cNvSpPr/>
            <p:nvPr/>
          </p:nvSpPr>
          <p:spPr>
            <a:xfrm>
              <a:off x="4982640" y="3834640"/>
              <a:ext cx="2850523" cy="382351"/>
            </a:xfrm>
            <a:prstGeom prst="rect">
              <a:avLst/>
            </a:prstGeom>
            <a:solidFill>
              <a:srgbClr val="F499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8" name="CuadroTexto 47">
              <a:extLst>
                <a:ext uri="{FF2B5EF4-FFF2-40B4-BE49-F238E27FC236}">
                  <a16:creationId xmlns:a16="http://schemas.microsoft.com/office/drawing/2014/main" id="{5DA1BD32-7319-4686-BF15-F3B097C31E11}"/>
                </a:ext>
              </a:extLst>
            </p:cNvPr>
            <p:cNvSpPr txBox="1"/>
            <p:nvPr/>
          </p:nvSpPr>
          <p:spPr>
            <a:xfrm>
              <a:off x="3739601" y="3325799"/>
              <a:ext cx="5336600" cy="95410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Arial"/>
                  <a:cs typeface="Arial"/>
                </a:rPr>
                <a:t>Seguros de  </a:t>
              </a:r>
              <a:endParaRPr lang="es-CO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Arial"/>
                  <a:cs typeface="Calibri"/>
                </a:rPr>
                <a:t>Vehículos II  </a:t>
              </a:r>
              <a:endParaRPr lang="es-CO" sz="2800" b="1" dirty="0">
                <a:solidFill>
                  <a:schemeClr val="bg1"/>
                </a:solidFill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8819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F178F32A-3F9E-8C48-82F7-6944ECFC69D4}"/>
              </a:ext>
            </a:extLst>
          </p:cNvPr>
          <p:cNvSpPr/>
          <p:nvPr/>
        </p:nvSpPr>
        <p:spPr>
          <a:xfrm>
            <a:off x="205657" y="115292"/>
            <a:ext cx="11758463" cy="9788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F8DEC06-1D69-284E-9F68-A2A1974CC3BB}"/>
              </a:ext>
            </a:extLst>
          </p:cNvPr>
          <p:cNvSpPr/>
          <p:nvPr/>
        </p:nvSpPr>
        <p:spPr>
          <a:xfrm>
            <a:off x="205658" y="6577862"/>
            <a:ext cx="11828190" cy="2123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14A40286-AD0F-594B-9128-F4057F099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49" y="6495778"/>
            <a:ext cx="495300" cy="317500"/>
          </a:xfrm>
          <a:prstGeom prst="rect">
            <a:avLst/>
          </a:prstGeom>
        </p:spPr>
      </p:pic>
      <p:sp>
        <p:nvSpPr>
          <p:cNvPr id="31" name="Subtítulo 2">
            <a:extLst>
              <a:ext uri="{FF2B5EF4-FFF2-40B4-BE49-F238E27FC236}">
                <a16:creationId xmlns:a16="http://schemas.microsoft.com/office/drawing/2014/main" id="{E3EA1226-0053-E44C-AE66-3A9E30B13B45}"/>
              </a:ext>
            </a:extLst>
          </p:cNvPr>
          <p:cNvSpPr txBox="1">
            <a:spLocks/>
          </p:cNvSpPr>
          <p:nvPr/>
        </p:nvSpPr>
        <p:spPr>
          <a:xfrm>
            <a:off x="9047825" y="6598100"/>
            <a:ext cx="2897245" cy="262803"/>
          </a:xfrm>
          <a:prstGeom prst="rect">
            <a:avLst/>
          </a:prstGeom>
        </p:spPr>
        <p:txBody>
          <a:bodyPr vert="horz" lIns="91440" tIns="0" rIns="0" bIns="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100" dirty="0">
                <a:solidFill>
                  <a:srgbClr val="FFFFFF"/>
                </a:solidFill>
                <a:latin typeface="Arial"/>
                <a:cs typeface="Arial"/>
              </a:rPr>
              <a:t>www.colombiacompra.gov.co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21BD296A-5D8A-924C-9E30-76EC66FBCFA3}"/>
              </a:ext>
            </a:extLst>
          </p:cNvPr>
          <p:cNvSpPr txBox="1">
            <a:spLocks/>
          </p:cNvSpPr>
          <p:nvPr/>
        </p:nvSpPr>
        <p:spPr>
          <a:xfrm>
            <a:off x="1639512" y="484554"/>
            <a:ext cx="8893245" cy="445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chemeClr val="bg2">
                    <a:lumMod val="75000"/>
                  </a:schemeClr>
                </a:solidFill>
                <a:latin typeface="Arial Black"/>
                <a:ea typeface="+mn-ea"/>
                <a:cs typeface="Arial Black" panose="020B0604020202020204" pitchFamily="34" charset="0"/>
              </a:rPr>
              <a:t>ÓRDENES DE COMPRA REPRESENTATIVAS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59FCEB57-76BF-3447-B2EA-B400FA5F51F9}"/>
              </a:ext>
            </a:extLst>
          </p:cNvPr>
          <p:cNvSpPr/>
          <p:nvPr/>
        </p:nvSpPr>
        <p:spPr>
          <a:xfrm>
            <a:off x="205658" y="1170508"/>
            <a:ext cx="11758463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grpSp>
        <p:nvGrpSpPr>
          <p:cNvPr id="58" name="Grupo 57">
            <a:extLst>
              <a:ext uri="{FF2B5EF4-FFF2-40B4-BE49-F238E27FC236}">
                <a16:creationId xmlns:a16="http://schemas.microsoft.com/office/drawing/2014/main" id="{46D9BDB1-C240-6142-93CF-02237F06128A}"/>
              </a:ext>
            </a:extLst>
          </p:cNvPr>
          <p:cNvGrpSpPr/>
          <p:nvPr/>
        </p:nvGrpSpPr>
        <p:grpSpPr>
          <a:xfrm>
            <a:off x="4924031" y="1572278"/>
            <a:ext cx="2909132" cy="1712340"/>
            <a:chOff x="721748" y="2409537"/>
            <a:chExt cx="2909132" cy="1712340"/>
          </a:xfrm>
        </p:grpSpPr>
        <p:sp>
          <p:nvSpPr>
            <p:cNvPr id="64" name="CuadroTexto 63">
              <a:extLst>
                <a:ext uri="{FF2B5EF4-FFF2-40B4-BE49-F238E27FC236}">
                  <a16:creationId xmlns:a16="http://schemas.microsoft.com/office/drawing/2014/main" id="{660F5F48-3739-084D-BDF9-8C221523FE94}"/>
                </a:ext>
              </a:extLst>
            </p:cNvPr>
            <p:cNvSpPr txBox="1"/>
            <p:nvPr/>
          </p:nvSpPr>
          <p:spPr>
            <a:xfrm>
              <a:off x="891619" y="2409537"/>
              <a:ext cx="226529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9600" b="1" dirty="0">
                  <a:solidFill>
                    <a:srgbClr val="F49907"/>
                  </a:solidFill>
                  <a:latin typeface="Arial Black"/>
                  <a:cs typeface="Arial Black" panose="020B0604020202020204" pitchFamily="34" charset="0"/>
                </a:rPr>
                <a:t>37</a:t>
              </a:r>
              <a:endParaRPr lang="es-CO" sz="9600" b="1" dirty="0">
                <a:solidFill>
                  <a:srgbClr val="F49907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66" name="CuadroTexto 65">
              <a:extLst>
                <a:ext uri="{FF2B5EF4-FFF2-40B4-BE49-F238E27FC236}">
                  <a16:creationId xmlns:a16="http://schemas.microsoft.com/office/drawing/2014/main" id="{7382AA9F-6146-274D-8DF6-3ABA8ADC4625}"/>
                </a:ext>
              </a:extLst>
            </p:cNvPr>
            <p:cNvSpPr txBox="1"/>
            <p:nvPr/>
          </p:nvSpPr>
          <p:spPr>
            <a:xfrm>
              <a:off x="721748" y="3752545"/>
              <a:ext cx="27781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>
                  <a:solidFill>
                    <a:srgbClr val="F49907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De optimización</a:t>
              </a:r>
            </a:p>
          </p:txBody>
        </p:sp>
        <p:sp>
          <p:nvSpPr>
            <p:cNvPr id="69" name="CuadroTexto 68">
              <a:extLst>
                <a:ext uri="{FF2B5EF4-FFF2-40B4-BE49-F238E27FC236}">
                  <a16:creationId xmlns:a16="http://schemas.microsoft.com/office/drawing/2014/main" id="{0118446F-4948-2E42-AD67-47E3E9D7AE7F}"/>
                </a:ext>
              </a:extLst>
            </p:cNvPr>
            <p:cNvSpPr txBox="1"/>
            <p:nvPr/>
          </p:nvSpPr>
          <p:spPr>
            <a:xfrm>
              <a:off x="2585376" y="2990065"/>
              <a:ext cx="1045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4000" dirty="0">
                  <a:solidFill>
                    <a:srgbClr val="F4990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%</a:t>
              </a:r>
              <a:endParaRPr lang="es-CO" sz="400" dirty="0">
                <a:solidFill>
                  <a:srgbClr val="F4990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Rectángulo redondeado 77">
            <a:extLst>
              <a:ext uri="{FF2B5EF4-FFF2-40B4-BE49-F238E27FC236}">
                <a16:creationId xmlns:a16="http://schemas.microsoft.com/office/drawing/2014/main" id="{3808DB14-E803-EC42-A3E9-D00AAC188059}"/>
              </a:ext>
            </a:extLst>
          </p:cNvPr>
          <p:cNvSpPr/>
          <p:nvPr/>
        </p:nvSpPr>
        <p:spPr>
          <a:xfrm>
            <a:off x="4982640" y="1479860"/>
            <a:ext cx="2687875" cy="2147079"/>
          </a:xfrm>
          <a:prstGeom prst="roundRect">
            <a:avLst>
              <a:gd name="adj" fmla="val 10468"/>
            </a:avLst>
          </a:prstGeom>
          <a:noFill/>
          <a:ln w="19050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67E18906-DEF6-8446-90CC-08EF478388CF}"/>
              </a:ext>
            </a:extLst>
          </p:cNvPr>
          <p:cNvSpPr txBox="1"/>
          <p:nvPr/>
        </p:nvSpPr>
        <p:spPr>
          <a:xfrm>
            <a:off x="307093" y="2718208"/>
            <a:ext cx="346218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CO" sz="2000" b="1" dirty="0">
                <a:solidFill>
                  <a:schemeClr val="bg2">
                    <a:lumMod val="75000"/>
                  </a:schemeClr>
                </a:solidFill>
                <a:latin typeface="Arial Black"/>
              </a:rPr>
              <a:t>Instituto Colombiano de Bienestar Familiar </a:t>
            </a:r>
          </a:p>
        </p:txBody>
      </p: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FE942E99-562C-A844-BCEE-2FBEF169813A}"/>
              </a:ext>
            </a:extLst>
          </p:cNvPr>
          <p:cNvGrpSpPr/>
          <p:nvPr/>
        </p:nvGrpSpPr>
        <p:grpSpPr>
          <a:xfrm>
            <a:off x="4096078" y="2406138"/>
            <a:ext cx="1227709" cy="323471"/>
            <a:chOff x="810035" y="3363651"/>
            <a:chExt cx="1413469" cy="275536"/>
          </a:xfrm>
          <a:solidFill>
            <a:srgbClr val="FF0000"/>
          </a:solidFill>
        </p:grpSpPr>
        <p:cxnSp>
          <p:nvCxnSpPr>
            <p:cNvPr id="104" name="Conector recto 103">
              <a:extLst>
                <a:ext uri="{FF2B5EF4-FFF2-40B4-BE49-F238E27FC236}">
                  <a16:creationId xmlns:a16="http://schemas.microsoft.com/office/drawing/2014/main" id="{F3B097A3-6D91-1C41-8B22-EE0B8C450A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01518" y="3363651"/>
              <a:ext cx="321986" cy="223047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5" name="Conector recto 104">
              <a:extLst>
                <a:ext uri="{FF2B5EF4-FFF2-40B4-BE49-F238E27FC236}">
                  <a16:creationId xmlns:a16="http://schemas.microsoft.com/office/drawing/2014/main" id="{35AD51E8-5EF2-A846-8B7E-801B298AAC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686" y="3588883"/>
              <a:ext cx="1057571" cy="0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06" name="Elipse 105">
              <a:extLst>
                <a:ext uri="{FF2B5EF4-FFF2-40B4-BE49-F238E27FC236}">
                  <a16:creationId xmlns:a16="http://schemas.microsoft.com/office/drawing/2014/main" id="{BF13CF9A-616A-894B-9CE2-0BA065F24277}"/>
                </a:ext>
              </a:extLst>
            </p:cNvPr>
            <p:cNvSpPr/>
            <p:nvPr/>
          </p:nvSpPr>
          <p:spPr>
            <a:xfrm>
              <a:off x="810035" y="3533944"/>
              <a:ext cx="105243" cy="10524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5FC6C218-5D71-4066-B5C3-5251E25AEE40}"/>
              </a:ext>
            </a:extLst>
          </p:cNvPr>
          <p:cNvGrpSpPr/>
          <p:nvPr/>
        </p:nvGrpSpPr>
        <p:grpSpPr>
          <a:xfrm>
            <a:off x="3007181" y="4578326"/>
            <a:ext cx="5906951" cy="1339860"/>
            <a:chOff x="33990" y="5560385"/>
            <a:chExt cx="5128573" cy="1339860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CF71E714-3596-4DC4-99F8-068F8591F9C4}"/>
                </a:ext>
              </a:extLst>
            </p:cNvPr>
            <p:cNvSpPr/>
            <p:nvPr/>
          </p:nvSpPr>
          <p:spPr>
            <a:xfrm>
              <a:off x="495148" y="5560385"/>
              <a:ext cx="1544082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D6A82D9E-24F7-4B7A-A72D-4A3AEAF45DD8}"/>
                </a:ext>
              </a:extLst>
            </p:cNvPr>
            <p:cNvSpPr/>
            <p:nvPr/>
          </p:nvSpPr>
          <p:spPr>
            <a:xfrm>
              <a:off x="2128384" y="5560385"/>
              <a:ext cx="1401177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3DC1ED37-7870-4628-BA27-7AD61C89B724}"/>
                </a:ext>
              </a:extLst>
            </p:cNvPr>
            <p:cNvSpPr/>
            <p:nvPr/>
          </p:nvSpPr>
          <p:spPr>
            <a:xfrm>
              <a:off x="3618481" y="5560385"/>
              <a:ext cx="1544082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70" name="Título 1">
              <a:extLst>
                <a:ext uri="{FF2B5EF4-FFF2-40B4-BE49-F238E27FC236}">
                  <a16:creationId xmlns:a16="http://schemas.microsoft.com/office/drawing/2014/main" id="{5A572067-9130-49D5-9D06-7C1DBD4D9903}"/>
                </a:ext>
              </a:extLst>
            </p:cNvPr>
            <p:cNvSpPr txBox="1">
              <a:spLocks/>
            </p:cNvSpPr>
            <p:nvPr/>
          </p:nvSpPr>
          <p:spPr>
            <a:xfrm>
              <a:off x="33990" y="5799692"/>
              <a:ext cx="2423832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$ 12.797</a:t>
              </a:r>
              <a:endParaRPr lang="es-CO" sz="20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0" name="Título 1">
              <a:extLst>
                <a:ext uri="{FF2B5EF4-FFF2-40B4-BE49-F238E27FC236}">
                  <a16:creationId xmlns:a16="http://schemas.microsoft.com/office/drawing/2014/main" id="{E3F69057-F9BB-429E-92E1-870D6984AD6E}"/>
                </a:ext>
              </a:extLst>
            </p:cNvPr>
            <p:cNvSpPr txBox="1">
              <a:spLocks/>
            </p:cNvSpPr>
            <p:nvPr/>
          </p:nvSpPr>
          <p:spPr>
            <a:xfrm>
              <a:off x="2250508" y="5785417"/>
              <a:ext cx="1267023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$ 8.082</a:t>
              </a:r>
              <a:endParaRPr lang="es-CO" sz="32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1" name="Título 1">
              <a:extLst>
                <a:ext uri="{FF2B5EF4-FFF2-40B4-BE49-F238E27FC236}">
                  <a16:creationId xmlns:a16="http://schemas.microsoft.com/office/drawing/2014/main" id="{CAE5EC47-4902-4D69-85D3-47C77AD23718}"/>
                </a:ext>
              </a:extLst>
            </p:cNvPr>
            <p:cNvSpPr txBox="1">
              <a:spLocks/>
            </p:cNvSpPr>
            <p:nvPr/>
          </p:nvSpPr>
          <p:spPr>
            <a:xfrm>
              <a:off x="3843238" y="5758196"/>
              <a:ext cx="1174126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$ 4.715</a:t>
              </a:r>
              <a:endParaRPr lang="es-CO" sz="32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2" name="Título 1">
              <a:extLst>
                <a:ext uri="{FF2B5EF4-FFF2-40B4-BE49-F238E27FC236}">
                  <a16:creationId xmlns:a16="http://schemas.microsoft.com/office/drawing/2014/main" id="{94A997E6-8668-444A-BF7C-7DFC4556CE12}"/>
                </a:ext>
              </a:extLst>
            </p:cNvPr>
            <p:cNvSpPr txBox="1">
              <a:spLocks/>
            </p:cNvSpPr>
            <p:nvPr/>
          </p:nvSpPr>
          <p:spPr>
            <a:xfrm>
              <a:off x="609940" y="5684614"/>
              <a:ext cx="1341056" cy="16808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Valor estimado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3" name="Título 1">
              <a:extLst>
                <a:ext uri="{FF2B5EF4-FFF2-40B4-BE49-F238E27FC236}">
                  <a16:creationId xmlns:a16="http://schemas.microsoft.com/office/drawing/2014/main" id="{61F1BDB1-C307-4900-A882-116DDEE45F5A}"/>
                </a:ext>
              </a:extLst>
            </p:cNvPr>
            <p:cNvSpPr txBox="1">
              <a:spLocks/>
            </p:cNvSpPr>
            <p:nvPr/>
          </p:nvSpPr>
          <p:spPr>
            <a:xfrm>
              <a:off x="2485364" y="5647386"/>
              <a:ext cx="733030" cy="22322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OC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4" name="Título 1">
              <a:extLst>
                <a:ext uri="{FF2B5EF4-FFF2-40B4-BE49-F238E27FC236}">
                  <a16:creationId xmlns:a16="http://schemas.microsoft.com/office/drawing/2014/main" id="{5A72075E-AC39-443E-B33E-426BFBCE3059}"/>
                </a:ext>
              </a:extLst>
            </p:cNvPr>
            <p:cNvSpPr txBox="1">
              <a:spLocks/>
            </p:cNvSpPr>
            <p:nvPr/>
          </p:nvSpPr>
          <p:spPr>
            <a:xfrm>
              <a:off x="3899518" y="5647387"/>
              <a:ext cx="1218794" cy="13803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Diferencia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D27CB6-5739-4FCC-AF5F-3E01910BE247}"/>
                </a:ext>
              </a:extLst>
            </p:cNvPr>
            <p:cNvSpPr/>
            <p:nvPr/>
          </p:nvSpPr>
          <p:spPr>
            <a:xfrm flipV="1">
              <a:off x="1014058" y="5981077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5573E01A-4BE9-444C-98B3-A5D229D6391A}"/>
                </a:ext>
              </a:extLst>
            </p:cNvPr>
            <p:cNvSpPr/>
            <p:nvPr/>
          </p:nvSpPr>
          <p:spPr>
            <a:xfrm flipV="1">
              <a:off x="2651669" y="5875061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042BCEB1-5AC3-4FE6-878F-3012FFE4E17A}"/>
                </a:ext>
              </a:extLst>
            </p:cNvPr>
            <p:cNvSpPr/>
            <p:nvPr/>
          </p:nvSpPr>
          <p:spPr>
            <a:xfrm flipV="1">
              <a:off x="4284054" y="5875061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9" name="Título 1">
              <a:extLst>
                <a:ext uri="{FF2B5EF4-FFF2-40B4-BE49-F238E27FC236}">
                  <a16:creationId xmlns:a16="http://schemas.microsoft.com/office/drawing/2014/main" id="{1F0DF20D-9DEA-4F03-8225-0DAA62A4C1EC}"/>
                </a:ext>
              </a:extLst>
            </p:cNvPr>
            <p:cNvSpPr txBox="1">
              <a:spLocks/>
            </p:cNvSpPr>
            <p:nvPr/>
          </p:nvSpPr>
          <p:spPr>
            <a:xfrm>
              <a:off x="680126" y="6544967"/>
              <a:ext cx="1174126" cy="152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Millones</a:t>
              </a:r>
              <a:endParaRPr lang="es-CO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Título 1">
              <a:extLst>
                <a:ext uri="{FF2B5EF4-FFF2-40B4-BE49-F238E27FC236}">
                  <a16:creationId xmlns:a16="http://schemas.microsoft.com/office/drawing/2014/main" id="{0D14FF1B-2BD5-424D-842C-FC124FA80B4C}"/>
                </a:ext>
              </a:extLst>
            </p:cNvPr>
            <p:cNvSpPr txBox="1">
              <a:spLocks/>
            </p:cNvSpPr>
            <p:nvPr/>
          </p:nvSpPr>
          <p:spPr>
            <a:xfrm>
              <a:off x="2242708" y="6556006"/>
              <a:ext cx="1174126" cy="152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Millones</a:t>
              </a:r>
              <a:endParaRPr lang="es-CO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3" name="Título 1">
            <a:extLst>
              <a:ext uri="{FF2B5EF4-FFF2-40B4-BE49-F238E27FC236}">
                <a16:creationId xmlns:a16="http://schemas.microsoft.com/office/drawing/2014/main" id="{3BEA8C23-2DB4-4F4C-B589-A9EBC8A89723}"/>
              </a:ext>
            </a:extLst>
          </p:cNvPr>
          <p:cNvSpPr txBox="1">
            <a:spLocks/>
          </p:cNvSpPr>
          <p:nvPr/>
        </p:nvSpPr>
        <p:spPr>
          <a:xfrm>
            <a:off x="7459391" y="5567162"/>
            <a:ext cx="1352326" cy="1524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  <a:endParaRPr lang="es-CO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Título 1">
            <a:extLst>
              <a:ext uri="{FF2B5EF4-FFF2-40B4-BE49-F238E27FC236}">
                <a16:creationId xmlns:a16="http://schemas.microsoft.com/office/drawing/2014/main" id="{B4E365F4-21A2-494C-8325-73417C0CB510}"/>
              </a:ext>
            </a:extLst>
          </p:cNvPr>
          <p:cNvSpPr txBox="1">
            <a:spLocks/>
          </p:cNvSpPr>
          <p:nvPr/>
        </p:nvSpPr>
        <p:spPr>
          <a:xfrm>
            <a:off x="5453827" y="6042696"/>
            <a:ext cx="2379336" cy="3774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Fuente: Estudio Previo</a:t>
            </a:r>
            <a:endParaRPr lang="es-CO" sz="1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5BD5559-D241-4204-BCAA-CDCAE3AE1AF5}"/>
              </a:ext>
            </a:extLst>
          </p:cNvPr>
          <p:cNvSpPr txBox="1"/>
          <p:nvPr/>
        </p:nvSpPr>
        <p:spPr>
          <a:xfrm>
            <a:off x="4839551" y="3326159"/>
            <a:ext cx="30627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 </a:t>
            </a:r>
          </a:p>
          <a:p>
            <a:pPr algn="ctr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BPO</a:t>
            </a:r>
            <a:endParaRPr lang="es-CO" sz="2800" b="1" dirty="0">
              <a:solidFill>
                <a:schemeClr val="bg1"/>
              </a:solidFill>
            </a:endParaRPr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4F52DE0C-EF6C-404F-9315-94FB4A612F07}"/>
              </a:ext>
            </a:extLst>
          </p:cNvPr>
          <p:cNvGrpSpPr/>
          <p:nvPr/>
        </p:nvGrpSpPr>
        <p:grpSpPr>
          <a:xfrm>
            <a:off x="1957409" y="3463974"/>
            <a:ext cx="8827021" cy="954107"/>
            <a:chOff x="3739601" y="3325799"/>
            <a:chExt cx="5336600" cy="954107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31FDB177-BF5E-44E2-8213-F5A2D759BFAF}"/>
                </a:ext>
              </a:extLst>
            </p:cNvPr>
            <p:cNvSpPr/>
            <p:nvPr/>
          </p:nvSpPr>
          <p:spPr>
            <a:xfrm>
              <a:off x="5294103" y="3393751"/>
              <a:ext cx="2234545" cy="382351"/>
            </a:xfrm>
            <a:prstGeom prst="rect">
              <a:avLst/>
            </a:prstGeom>
            <a:solidFill>
              <a:srgbClr val="F499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C892D0AD-6DB3-4E54-8B3A-00FA8844C72D}"/>
                </a:ext>
              </a:extLst>
            </p:cNvPr>
            <p:cNvSpPr/>
            <p:nvPr/>
          </p:nvSpPr>
          <p:spPr>
            <a:xfrm>
              <a:off x="4982640" y="3834640"/>
              <a:ext cx="2850523" cy="382351"/>
            </a:xfrm>
            <a:prstGeom prst="rect">
              <a:avLst/>
            </a:prstGeom>
            <a:solidFill>
              <a:srgbClr val="F499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8" name="CuadroTexto 47">
              <a:extLst>
                <a:ext uri="{FF2B5EF4-FFF2-40B4-BE49-F238E27FC236}">
                  <a16:creationId xmlns:a16="http://schemas.microsoft.com/office/drawing/2014/main" id="{5DA1BD32-7319-4686-BF15-F3B097C31E11}"/>
                </a:ext>
              </a:extLst>
            </p:cNvPr>
            <p:cNvSpPr txBox="1"/>
            <p:nvPr/>
          </p:nvSpPr>
          <p:spPr>
            <a:xfrm>
              <a:off x="3739601" y="3325799"/>
              <a:ext cx="5336600" cy="95410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Arial"/>
                  <a:cs typeface="Arial"/>
                </a:rPr>
                <a:t>Mesa de  </a:t>
              </a:r>
              <a:endParaRPr lang="es-CO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Arial"/>
                  <a:cs typeface="Calibri"/>
                </a:rPr>
                <a:t>Servicio II  </a:t>
              </a:r>
              <a:endParaRPr lang="es-CO" sz="2800" b="1" dirty="0">
                <a:solidFill>
                  <a:schemeClr val="bg1"/>
                </a:solidFill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1371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F178F32A-3F9E-8C48-82F7-6944ECFC69D4}"/>
              </a:ext>
            </a:extLst>
          </p:cNvPr>
          <p:cNvSpPr/>
          <p:nvPr/>
        </p:nvSpPr>
        <p:spPr>
          <a:xfrm>
            <a:off x="205657" y="115292"/>
            <a:ext cx="11758463" cy="9788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F8DEC06-1D69-284E-9F68-A2A1974CC3BB}"/>
              </a:ext>
            </a:extLst>
          </p:cNvPr>
          <p:cNvSpPr/>
          <p:nvPr/>
        </p:nvSpPr>
        <p:spPr>
          <a:xfrm>
            <a:off x="205658" y="6577862"/>
            <a:ext cx="11828190" cy="2123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14A40286-AD0F-594B-9128-F4057F099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49" y="6495778"/>
            <a:ext cx="495300" cy="317500"/>
          </a:xfrm>
          <a:prstGeom prst="rect">
            <a:avLst/>
          </a:prstGeom>
        </p:spPr>
      </p:pic>
      <p:sp>
        <p:nvSpPr>
          <p:cNvPr id="31" name="Subtítulo 2">
            <a:extLst>
              <a:ext uri="{FF2B5EF4-FFF2-40B4-BE49-F238E27FC236}">
                <a16:creationId xmlns:a16="http://schemas.microsoft.com/office/drawing/2014/main" id="{E3EA1226-0053-E44C-AE66-3A9E30B13B45}"/>
              </a:ext>
            </a:extLst>
          </p:cNvPr>
          <p:cNvSpPr txBox="1">
            <a:spLocks/>
          </p:cNvSpPr>
          <p:nvPr/>
        </p:nvSpPr>
        <p:spPr>
          <a:xfrm>
            <a:off x="9047825" y="6598100"/>
            <a:ext cx="2897245" cy="262803"/>
          </a:xfrm>
          <a:prstGeom prst="rect">
            <a:avLst/>
          </a:prstGeom>
        </p:spPr>
        <p:txBody>
          <a:bodyPr vert="horz" lIns="91440" tIns="0" rIns="0" bIns="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100" dirty="0">
                <a:solidFill>
                  <a:srgbClr val="FFFFFF"/>
                </a:solidFill>
                <a:latin typeface="Arial"/>
                <a:cs typeface="Arial"/>
              </a:rPr>
              <a:t>www.colombiacompra.gov.co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21BD296A-5D8A-924C-9E30-76EC66FBCFA3}"/>
              </a:ext>
            </a:extLst>
          </p:cNvPr>
          <p:cNvSpPr txBox="1">
            <a:spLocks/>
          </p:cNvSpPr>
          <p:nvPr/>
        </p:nvSpPr>
        <p:spPr>
          <a:xfrm>
            <a:off x="1639512" y="484554"/>
            <a:ext cx="8893245" cy="445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chemeClr val="bg2">
                    <a:lumMod val="75000"/>
                  </a:schemeClr>
                </a:solidFill>
                <a:latin typeface="Arial Black"/>
                <a:ea typeface="+mn-ea"/>
                <a:cs typeface="Arial Black" panose="020B0604020202020204" pitchFamily="34" charset="0"/>
              </a:rPr>
              <a:t>ÓRDENES DE COMPRA REPRESENTATIVAS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59FCEB57-76BF-3447-B2EA-B400FA5F51F9}"/>
              </a:ext>
            </a:extLst>
          </p:cNvPr>
          <p:cNvSpPr/>
          <p:nvPr/>
        </p:nvSpPr>
        <p:spPr>
          <a:xfrm>
            <a:off x="205658" y="1170508"/>
            <a:ext cx="11758463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grpSp>
        <p:nvGrpSpPr>
          <p:cNvPr id="58" name="Grupo 57">
            <a:extLst>
              <a:ext uri="{FF2B5EF4-FFF2-40B4-BE49-F238E27FC236}">
                <a16:creationId xmlns:a16="http://schemas.microsoft.com/office/drawing/2014/main" id="{46D9BDB1-C240-6142-93CF-02237F06128A}"/>
              </a:ext>
            </a:extLst>
          </p:cNvPr>
          <p:cNvGrpSpPr/>
          <p:nvPr/>
        </p:nvGrpSpPr>
        <p:grpSpPr>
          <a:xfrm>
            <a:off x="4924031" y="1572278"/>
            <a:ext cx="2909132" cy="1712340"/>
            <a:chOff x="721748" y="2409537"/>
            <a:chExt cx="2909132" cy="1712340"/>
          </a:xfrm>
        </p:grpSpPr>
        <p:sp>
          <p:nvSpPr>
            <p:cNvPr id="64" name="CuadroTexto 63">
              <a:extLst>
                <a:ext uri="{FF2B5EF4-FFF2-40B4-BE49-F238E27FC236}">
                  <a16:creationId xmlns:a16="http://schemas.microsoft.com/office/drawing/2014/main" id="{660F5F48-3739-084D-BDF9-8C221523FE94}"/>
                </a:ext>
              </a:extLst>
            </p:cNvPr>
            <p:cNvSpPr txBox="1"/>
            <p:nvPr/>
          </p:nvSpPr>
          <p:spPr>
            <a:xfrm>
              <a:off x="891619" y="2409537"/>
              <a:ext cx="226529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9600" b="1" dirty="0">
                  <a:solidFill>
                    <a:srgbClr val="F49907"/>
                  </a:solidFill>
                  <a:latin typeface="Arial Black"/>
                  <a:cs typeface="Arial Black" panose="020B0604020202020204" pitchFamily="34" charset="0"/>
                </a:rPr>
                <a:t>35</a:t>
              </a:r>
              <a:endParaRPr lang="es-CO" sz="9600" b="1" dirty="0">
                <a:solidFill>
                  <a:srgbClr val="F49907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66" name="CuadroTexto 65">
              <a:extLst>
                <a:ext uri="{FF2B5EF4-FFF2-40B4-BE49-F238E27FC236}">
                  <a16:creationId xmlns:a16="http://schemas.microsoft.com/office/drawing/2014/main" id="{7382AA9F-6146-274D-8DF6-3ABA8ADC4625}"/>
                </a:ext>
              </a:extLst>
            </p:cNvPr>
            <p:cNvSpPr txBox="1"/>
            <p:nvPr/>
          </p:nvSpPr>
          <p:spPr>
            <a:xfrm>
              <a:off x="721748" y="3752545"/>
              <a:ext cx="27781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>
                  <a:solidFill>
                    <a:srgbClr val="F49907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De optimización</a:t>
              </a:r>
            </a:p>
          </p:txBody>
        </p:sp>
        <p:sp>
          <p:nvSpPr>
            <p:cNvPr id="69" name="CuadroTexto 68">
              <a:extLst>
                <a:ext uri="{FF2B5EF4-FFF2-40B4-BE49-F238E27FC236}">
                  <a16:creationId xmlns:a16="http://schemas.microsoft.com/office/drawing/2014/main" id="{0118446F-4948-2E42-AD67-47E3E9D7AE7F}"/>
                </a:ext>
              </a:extLst>
            </p:cNvPr>
            <p:cNvSpPr txBox="1"/>
            <p:nvPr/>
          </p:nvSpPr>
          <p:spPr>
            <a:xfrm>
              <a:off x="2585376" y="2990065"/>
              <a:ext cx="1045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4000" dirty="0">
                  <a:solidFill>
                    <a:srgbClr val="F4990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%</a:t>
              </a:r>
              <a:endParaRPr lang="es-CO" sz="400" dirty="0">
                <a:solidFill>
                  <a:srgbClr val="F4990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Rectángulo redondeado 77">
            <a:extLst>
              <a:ext uri="{FF2B5EF4-FFF2-40B4-BE49-F238E27FC236}">
                <a16:creationId xmlns:a16="http://schemas.microsoft.com/office/drawing/2014/main" id="{3808DB14-E803-EC42-A3E9-D00AAC188059}"/>
              </a:ext>
            </a:extLst>
          </p:cNvPr>
          <p:cNvSpPr/>
          <p:nvPr/>
        </p:nvSpPr>
        <p:spPr>
          <a:xfrm>
            <a:off x="4982640" y="1479860"/>
            <a:ext cx="2687875" cy="2147079"/>
          </a:xfrm>
          <a:prstGeom prst="roundRect">
            <a:avLst>
              <a:gd name="adj" fmla="val 10468"/>
            </a:avLst>
          </a:prstGeom>
          <a:noFill/>
          <a:ln w="19050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67E18906-DEF6-8446-90CC-08EF478388CF}"/>
              </a:ext>
            </a:extLst>
          </p:cNvPr>
          <p:cNvSpPr txBox="1"/>
          <p:nvPr/>
        </p:nvSpPr>
        <p:spPr>
          <a:xfrm>
            <a:off x="307093" y="2718208"/>
            <a:ext cx="346218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CO" sz="2000" b="1" dirty="0">
                <a:solidFill>
                  <a:schemeClr val="bg2">
                    <a:lumMod val="75000"/>
                  </a:schemeClr>
                </a:solidFill>
                <a:latin typeface="Arial Black"/>
              </a:rPr>
              <a:t>Municipio de Medellín  </a:t>
            </a:r>
          </a:p>
        </p:txBody>
      </p: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FE942E99-562C-A844-BCEE-2FBEF169813A}"/>
              </a:ext>
            </a:extLst>
          </p:cNvPr>
          <p:cNvGrpSpPr/>
          <p:nvPr/>
        </p:nvGrpSpPr>
        <p:grpSpPr>
          <a:xfrm>
            <a:off x="4096078" y="2406138"/>
            <a:ext cx="1227709" cy="323471"/>
            <a:chOff x="810035" y="3363651"/>
            <a:chExt cx="1413469" cy="275536"/>
          </a:xfrm>
          <a:solidFill>
            <a:srgbClr val="FF0000"/>
          </a:solidFill>
        </p:grpSpPr>
        <p:cxnSp>
          <p:nvCxnSpPr>
            <p:cNvPr id="104" name="Conector recto 103">
              <a:extLst>
                <a:ext uri="{FF2B5EF4-FFF2-40B4-BE49-F238E27FC236}">
                  <a16:creationId xmlns:a16="http://schemas.microsoft.com/office/drawing/2014/main" id="{F3B097A3-6D91-1C41-8B22-EE0B8C450A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01518" y="3363651"/>
              <a:ext cx="321986" cy="223047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5" name="Conector recto 104">
              <a:extLst>
                <a:ext uri="{FF2B5EF4-FFF2-40B4-BE49-F238E27FC236}">
                  <a16:creationId xmlns:a16="http://schemas.microsoft.com/office/drawing/2014/main" id="{35AD51E8-5EF2-A846-8B7E-801B298AAC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686" y="3588883"/>
              <a:ext cx="1057571" cy="0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06" name="Elipse 105">
              <a:extLst>
                <a:ext uri="{FF2B5EF4-FFF2-40B4-BE49-F238E27FC236}">
                  <a16:creationId xmlns:a16="http://schemas.microsoft.com/office/drawing/2014/main" id="{BF13CF9A-616A-894B-9CE2-0BA065F24277}"/>
                </a:ext>
              </a:extLst>
            </p:cNvPr>
            <p:cNvSpPr/>
            <p:nvPr/>
          </p:nvSpPr>
          <p:spPr>
            <a:xfrm>
              <a:off x="810035" y="3533944"/>
              <a:ext cx="105243" cy="10524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5FC6C218-5D71-4066-B5C3-5251E25AEE40}"/>
              </a:ext>
            </a:extLst>
          </p:cNvPr>
          <p:cNvGrpSpPr/>
          <p:nvPr/>
        </p:nvGrpSpPr>
        <p:grpSpPr>
          <a:xfrm>
            <a:off x="3007181" y="4578326"/>
            <a:ext cx="5906951" cy="1339860"/>
            <a:chOff x="33990" y="5560385"/>
            <a:chExt cx="5128573" cy="1339860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CF71E714-3596-4DC4-99F8-068F8591F9C4}"/>
                </a:ext>
              </a:extLst>
            </p:cNvPr>
            <p:cNvSpPr/>
            <p:nvPr/>
          </p:nvSpPr>
          <p:spPr>
            <a:xfrm>
              <a:off x="495148" y="5560385"/>
              <a:ext cx="1544082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D6A82D9E-24F7-4B7A-A72D-4A3AEAF45DD8}"/>
                </a:ext>
              </a:extLst>
            </p:cNvPr>
            <p:cNvSpPr/>
            <p:nvPr/>
          </p:nvSpPr>
          <p:spPr>
            <a:xfrm>
              <a:off x="2128384" y="5560385"/>
              <a:ext cx="1401177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3DC1ED37-7870-4628-BA27-7AD61C89B724}"/>
                </a:ext>
              </a:extLst>
            </p:cNvPr>
            <p:cNvSpPr/>
            <p:nvPr/>
          </p:nvSpPr>
          <p:spPr>
            <a:xfrm>
              <a:off x="3618481" y="5560385"/>
              <a:ext cx="1544082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70" name="Título 1">
              <a:extLst>
                <a:ext uri="{FF2B5EF4-FFF2-40B4-BE49-F238E27FC236}">
                  <a16:creationId xmlns:a16="http://schemas.microsoft.com/office/drawing/2014/main" id="{5A572067-9130-49D5-9D06-7C1DBD4D9903}"/>
                </a:ext>
              </a:extLst>
            </p:cNvPr>
            <p:cNvSpPr txBox="1">
              <a:spLocks/>
            </p:cNvSpPr>
            <p:nvPr/>
          </p:nvSpPr>
          <p:spPr>
            <a:xfrm>
              <a:off x="33990" y="5799692"/>
              <a:ext cx="2423832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$ 6.466</a:t>
              </a:r>
              <a:endParaRPr lang="es-CO" sz="20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0" name="Título 1">
              <a:extLst>
                <a:ext uri="{FF2B5EF4-FFF2-40B4-BE49-F238E27FC236}">
                  <a16:creationId xmlns:a16="http://schemas.microsoft.com/office/drawing/2014/main" id="{E3F69057-F9BB-429E-92E1-870D6984AD6E}"/>
                </a:ext>
              </a:extLst>
            </p:cNvPr>
            <p:cNvSpPr txBox="1">
              <a:spLocks/>
            </p:cNvSpPr>
            <p:nvPr/>
          </p:nvSpPr>
          <p:spPr>
            <a:xfrm>
              <a:off x="2250508" y="5785417"/>
              <a:ext cx="1267023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$ 4.203</a:t>
              </a:r>
              <a:endParaRPr lang="es-CO" sz="32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1" name="Título 1">
              <a:extLst>
                <a:ext uri="{FF2B5EF4-FFF2-40B4-BE49-F238E27FC236}">
                  <a16:creationId xmlns:a16="http://schemas.microsoft.com/office/drawing/2014/main" id="{CAE5EC47-4902-4D69-85D3-47C77AD23718}"/>
                </a:ext>
              </a:extLst>
            </p:cNvPr>
            <p:cNvSpPr txBox="1">
              <a:spLocks/>
            </p:cNvSpPr>
            <p:nvPr/>
          </p:nvSpPr>
          <p:spPr>
            <a:xfrm>
              <a:off x="3843238" y="5758196"/>
              <a:ext cx="1174126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$ 2.263</a:t>
              </a:r>
              <a:endParaRPr lang="es-CO" sz="32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2" name="Título 1">
              <a:extLst>
                <a:ext uri="{FF2B5EF4-FFF2-40B4-BE49-F238E27FC236}">
                  <a16:creationId xmlns:a16="http://schemas.microsoft.com/office/drawing/2014/main" id="{94A997E6-8668-444A-BF7C-7DFC4556CE12}"/>
                </a:ext>
              </a:extLst>
            </p:cNvPr>
            <p:cNvSpPr txBox="1">
              <a:spLocks/>
            </p:cNvSpPr>
            <p:nvPr/>
          </p:nvSpPr>
          <p:spPr>
            <a:xfrm>
              <a:off x="609940" y="5684614"/>
              <a:ext cx="1341056" cy="16808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Valor estimado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3" name="Título 1">
              <a:extLst>
                <a:ext uri="{FF2B5EF4-FFF2-40B4-BE49-F238E27FC236}">
                  <a16:creationId xmlns:a16="http://schemas.microsoft.com/office/drawing/2014/main" id="{61F1BDB1-C307-4900-A882-116DDEE45F5A}"/>
                </a:ext>
              </a:extLst>
            </p:cNvPr>
            <p:cNvSpPr txBox="1">
              <a:spLocks/>
            </p:cNvSpPr>
            <p:nvPr/>
          </p:nvSpPr>
          <p:spPr>
            <a:xfrm>
              <a:off x="2485364" y="5647386"/>
              <a:ext cx="733030" cy="22322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OC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4" name="Título 1">
              <a:extLst>
                <a:ext uri="{FF2B5EF4-FFF2-40B4-BE49-F238E27FC236}">
                  <a16:creationId xmlns:a16="http://schemas.microsoft.com/office/drawing/2014/main" id="{5A72075E-AC39-443E-B33E-426BFBCE3059}"/>
                </a:ext>
              </a:extLst>
            </p:cNvPr>
            <p:cNvSpPr txBox="1">
              <a:spLocks/>
            </p:cNvSpPr>
            <p:nvPr/>
          </p:nvSpPr>
          <p:spPr>
            <a:xfrm>
              <a:off x="3899518" y="5647387"/>
              <a:ext cx="1218794" cy="13803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Diferencia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D27CB6-5739-4FCC-AF5F-3E01910BE247}"/>
                </a:ext>
              </a:extLst>
            </p:cNvPr>
            <p:cNvSpPr/>
            <p:nvPr/>
          </p:nvSpPr>
          <p:spPr>
            <a:xfrm flipV="1">
              <a:off x="1014058" y="5981077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5573E01A-4BE9-444C-98B3-A5D229D6391A}"/>
                </a:ext>
              </a:extLst>
            </p:cNvPr>
            <p:cNvSpPr/>
            <p:nvPr/>
          </p:nvSpPr>
          <p:spPr>
            <a:xfrm flipV="1">
              <a:off x="2651669" y="5875061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042BCEB1-5AC3-4FE6-878F-3012FFE4E17A}"/>
                </a:ext>
              </a:extLst>
            </p:cNvPr>
            <p:cNvSpPr/>
            <p:nvPr/>
          </p:nvSpPr>
          <p:spPr>
            <a:xfrm flipV="1">
              <a:off x="4284054" y="5875061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9" name="Título 1">
              <a:extLst>
                <a:ext uri="{FF2B5EF4-FFF2-40B4-BE49-F238E27FC236}">
                  <a16:creationId xmlns:a16="http://schemas.microsoft.com/office/drawing/2014/main" id="{1F0DF20D-9DEA-4F03-8225-0DAA62A4C1EC}"/>
                </a:ext>
              </a:extLst>
            </p:cNvPr>
            <p:cNvSpPr txBox="1">
              <a:spLocks/>
            </p:cNvSpPr>
            <p:nvPr/>
          </p:nvSpPr>
          <p:spPr>
            <a:xfrm>
              <a:off x="680126" y="6544967"/>
              <a:ext cx="1174126" cy="152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Millones</a:t>
              </a:r>
              <a:endParaRPr lang="es-CO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Título 1">
              <a:extLst>
                <a:ext uri="{FF2B5EF4-FFF2-40B4-BE49-F238E27FC236}">
                  <a16:creationId xmlns:a16="http://schemas.microsoft.com/office/drawing/2014/main" id="{0D14FF1B-2BD5-424D-842C-FC124FA80B4C}"/>
                </a:ext>
              </a:extLst>
            </p:cNvPr>
            <p:cNvSpPr txBox="1">
              <a:spLocks/>
            </p:cNvSpPr>
            <p:nvPr/>
          </p:nvSpPr>
          <p:spPr>
            <a:xfrm>
              <a:off x="2242708" y="6556006"/>
              <a:ext cx="1174126" cy="152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Millones</a:t>
              </a:r>
              <a:endParaRPr lang="es-CO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3" name="Título 1">
            <a:extLst>
              <a:ext uri="{FF2B5EF4-FFF2-40B4-BE49-F238E27FC236}">
                <a16:creationId xmlns:a16="http://schemas.microsoft.com/office/drawing/2014/main" id="{3BEA8C23-2DB4-4F4C-B589-A9EBC8A89723}"/>
              </a:ext>
            </a:extLst>
          </p:cNvPr>
          <p:cNvSpPr txBox="1">
            <a:spLocks/>
          </p:cNvSpPr>
          <p:nvPr/>
        </p:nvSpPr>
        <p:spPr>
          <a:xfrm>
            <a:off x="7459391" y="5567162"/>
            <a:ext cx="1352326" cy="1524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  <a:endParaRPr lang="es-CO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Título 1">
            <a:extLst>
              <a:ext uri="{FF2B5EF4-FFF2-40B4-BE49-F238E27FC236}">
                <a16:creationId xmlns:a16="http://schemas.microsoft.com/office/drawing/2014/main" id="{B4E365F4-21A2-494C-8325-73417C0CB510}"/>
              </a:ext>
            </a:extLst>
          </p:cNvPr>
          <p:cNvSpPr txBox="1">
            <a:spLocks/>
          </p:cNvSpPr>
          <p:nvPr/>
        </p:nvSpPr>
        <p:spPr>
          <a:xfrm>
            <a:off x="5453827" y="6042696"/>
            <a:ext cx="2379336" cy="3774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Fuente: Estudio Previo</a:t>
            </a:r>
            <a:endParaRPr lang="es-CO" sz="1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5BD5559-D241-4204-BCAA-CDCAE3AE1AF5}"/>
              </a:ext>
            </a:extLst>
          </p:cNvPr>
          <p:cNvSpPr txBox="1"/>
          <p:nvPr/>
        </p:nvSpPr>
        <p:spPr>
          <a:xfrm>
            <a:off x="4839551" y="3326159"/>
            <a:ext cx="30627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 </a:t>
            </a:r>
          </a:p>
          <a:p>
            <a:pPr algn="ctr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BPO</a:t>
            </a:r>
            <a:endParaRPr lang="es-CO" sz="2800" b="1" dirty="0">
              <a:solidFill>
                <a:schemeClr val="bg1"/>
              </a:solidFill>
            </a:endParaRPr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4F52DE0C-EF6C-404F-9315-94FB4A612F07}"/>
              </a:ext>
            </a:extLst>
          </p:cNvPr>
          <p:cNvGrpSpPr/>
          <p:nvPr/>
        </p:nvGrpSpPr>
        <p:grpSpPr>
          <a:xfrm>
            <a:off x="1957409" y="3463974"/>
            <a:ext cx="8827021" cy="954107"/>
            <a:chOff x="3739601" y="3325799"/>
            <a:chExt cx="5336600" cy="954107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31FDB177-BF5E-44E2-8213-F5A2D759BFAF}"/>
                </a:ext>
              </a:extLst>
            </p:cNvPr>
            <p:cNvSpPr/>
            <p:nvPr/>
          </p:nvSpPr>
          <p:spPr>
            <a:xfrm>
              <a:off x="5294103" y="3393751"/>
              <a:ext cx="2234545" cy="382351"/>
            </a:xfrm>
            <a:prstGeom prst="rect">
              <a:avLst/>
            </a:prstGeom>
            <a:solidFill>
              <a:srgbClr val="F499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C892D0AD-6DB3-4E54-8B3A-00FA8844C72D}"/>
                </a:ext>
              </a:extLst>
            </p:cNvPr>
            <p:cNvSpPr/>
            <p:nvPr/>
          </p:nvSpPr>
          <p:spPr>
            <a:xfrm>
              <a:off x="4982640" y="3834640"/>
              <a:ext cx="2850523" cy="382351"/>
            </a:xfrm>
            <a:prstGeom prst="rect">
              <a:avLst/>
            </a:prstGeom>
            <a:solidFill>
              <a:srgbClr val="F499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8" name="CuadroTexto 47">
              <a:extLst>
                <a:ext uri="{FF2B5EF4-FFF2-40B4-BE49-F238E27FC236}">
                  <a16:creationId xmlns:a16="http://schemas.microsoft.com/office/drawing/2014/main" id="{5DA1BD32-7319-4686-BF15-F3B097C31E11}"/>
                </a:ext>
              </a:extLst>
            </p:cNvPr>
            <p:cNvSpPr txBox="1"/>
            <p:nvPr/>
          </p:nvSpPr>
          <p:spPr>
            <a:xfrm>
              <a:off x="3739601" y="3325799"/>
              <a:ext cx="5336600" cy="95410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Arial"/>
                  <a:cs typeface="Arial"/>
                </a:rPr>
                <a:t>Servicios BPO  </a:t>
              </a:r>
              <a:endParaRPr lang="es-CO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Arial"/>
                  <a:cs typeface="Calibri"/>
                </a:rPr>
                <a:t>II  </a:t>
              </a:r>
              <a:endParaRPr lang="es-CO" sz="2800" b="1" dirty="0">
                <a:solidFill>
                  <a:schemeClr val="bg1"/>
                </a:solidFill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742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F178F32A-3F9E-8C48-82F7-6944ECFC69D4}"/>
              </a:ext>
            </a:extLst>
          </p:cNvPr>
          <p:cNvSpPr/>
          <p:nvPr/>
        </p:nvSpPr>
        <p:spPr>
          <a:xfrm>
            <a:off x="205657" y="115292"/>
            <a:ext cx="11758463" cy="9788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F8DEC06-1D69-284E-9F68-A2A1974CC3BB}"/>
              </a:ext>
            </a:extLst>
          </p:cNvPr>
          <p:cNvSpPr/>
          <p:nvPr/>
        </p:nvSpPr>
        <p:spPr>
          <a:xfrm>
            <a:off x="205658" y="6577862"/>
            <a:ext cx="11828190" cy="2123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14A40286-AD0F-594B-9128-F4057F099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49" y="6495778"/>
            <a:ext cx="495300" cy="317500"/>
          </a:xfrm>
          <a:prstGeom prst="rect">
            <a:avLst/>
          </a:prstGeom>
        </p:spPr>
      </p:pic>
      <p:sp>
        <p:nvSpPr>
          <p:cNvPr id="31" name="Subtítulo 2">
            <a:extLst>
              <a:ext uri="{FF2B5EF4-FFF2-40B4-BE49-F238E27FC236}">
                <a16:creationId xmlns:a16="http://schemas.microsoft.com/office/drawing/2014/main" id="{E3EA1226-0053-E44C-AE66-3A9E30B13B45}"/>
              </a:ext>
            </a:extLst>
          </p:cNvPr>
          <p:cNvSpPr txBox="1">
            <a:spLocks/>
          </p:cNvSpPr>
          <p:nvPr/>
        </p:nvSpPr>
        <p:spPr>
          <a:xfrm>
            <a:off x="9047825" y="6598100"/>
            <a:ext cx="2897245" cy="262803"/>
          </a:xfrm>
          <a:prstGeom prst="rect">
            <a:avLst/>
          </a:prstGeom>
        </p:spPr>
        <p:txBody>
          <a:bodyPr vert="horz" lIns="91440" tIns="0" rIns="0" bIns="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100" dirty="0">
                <a:solidFill>
                  <a:srgbClr val="FFFFFF"/>
                </a:solidFill>
                <a:latin typeface="Arial"/>
                <a:cs typeface="Arial"/>
              </a:rPr>
              <a:t>www.colombiacompra.gov.co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21BD296A-5D8A-924C-9E30-76EC66FBCFA3}"/>
              </a:ext>
            </a:extLst>
          </p:cNvPr>
          <p:cNvSpPr txBox="1">
            <a:spLocks/>
          </p:cNvSpPr>
          <p:nvPr/>
        </p:nvSpPr>
        <p:spPr>
          <a:xfrm>
            <a:off x="1639512" y="484554"/>
            <a:ext cx="8893245" cy="445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chemeClr val="bg2">
                    <a:lumMod val="75000"/>
                  </a:schemeClr>
                </a:solidFill>
                <a:latin typeface="Arial Black"/>
                <a:ea typeface="+mn-ea"/>
                <a:cs typeface="Arial Black" panose="020B0604020202020204" pitchFamily="34" charset="0"/>
              </a:rPr>
              <a:t>ÓRDENES DE COMPRA REPRESENTATIVAS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59FCEB57-76BF-3447-B2EA-B400FA5F51F9}"/>
              </a:ext>
            </a:extLst>
          </p:cNvPr>
          <p:cNvSpPr/>
          <p:nvPr/>
        </p:nvSpPr>
        <p:spPr>
          <a:xfrm>
            <a:off x="205658" y="1170508"/>
            <a:ext cx="11758463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grpSp>
        <p:nvGrpSpPr>
          <p:cNvPr id="58" name="Grupo 57">
            <a:extLst>
              <a:ext uri="{FF2B5EF4-FFF2-40B4-BE49-F238E27FC236}">
                <a16:creationId xmlns:a16="http://schemas.microsoft.com/office/drawing/2014/main" id="{46D9BDB1-C240-6142-93CF-02237F06128A}"/>
              </a:ext>
            </a:extLst>
          </p:cNvPr>
          <p:cNvGrpSpPr/>
          <p:nvPr/>
        </p:nvGrpSpPr>
        <p:grpSpPr>
          <a:xfrm>
            <a:off x="4924031" y="1572278"/>
            <a:ext cx="2909132" cy="1712340"/>
            <a:chOff x="721748" y="2409537"/>
            <a:chExt cx="2909132" cy="1712340"/>
          </a:xfrm>
        </p:grpSpPr>
        <p:sp>
          <p:nvSpPr>
            <p:cNvPr id="64" name="CuadroTexto 63">
              <a:extLst>
                <a:ext uri="{FF2B5EF4-FFF2-40B4-BE49-F238E27FC236}">
                  <a16:creationId xmlns:a16="http://schemas.microsoft.com/office/drawing/2014/main" id="{660F5F48-3739-084D-BDF9-8C221523FE94}"/>
                </a:ext>
              </a:extLst>
            </p:cNvPr>
            <p:cNvSpPr txBox="1"/>
            <p:nvPr/>
          </p:nvSpPr>
          <p:spPr>
            <a:xfrm>
              <a:off x="891619" y="2409537"/>
              <a:ext cx="226529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9600" b="1" dirty="0">
                  <a:solidFill>
                    <a:srgbClr val="F49907"/>
                  </a:solidFill>
                  <a:latin typeface="Arial Black"/>
                  <a:cs typeface="Arial Black" panose="020B0604020202020204" pitchFamily="34" charset="0"/>
                </a:rPr>
                <a:t>35</a:t>
              </a:r>
              <a:endParaRPr lang="es-CO" sz="9600" b="1" dirty="0">
                <a:solidFill>
                  <a:srgbClr val="F49907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66" name="CuadroTexto 65">
              <a:extLst>
                <a:ext uri="{FF2B5EF4-FFF2-40B4-BE49-F238E27FC236}">
                  <a16:creationId xmlns:a16="http://schemas.microsoft.com/office/drawing/2014/main" id="{7382AA9F-6146-274D-8DF6-3ABA8ADC4625}"/>
                </a:ext>
              </a:extLst>
            </p:cNvPr>
            <p:cNvSpPr txBox="1"/>
            <p:nvPr/>
          </p:nvSpPr>
          <p:spPr>
            <a:xfrm>
              <a:off x="721748" y="3752545"/>
              <a:ext cx="27781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>
                  <a:solidFill>
                    <a:srgbClr val="F49907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De optimización</a:t>
              </a:r>
            </a:p>
          </p:txBody>
        </p:sp>
        <p:sp>
          <p:nvSpPr>
            <p:cNvPr id="69" name="CuadroTexto 68">
              <a:extLst>
                <a:ext uri="{FF2B5EF4-FFF2-40B4-BE49-F238E27FC236}">
                  <a16:creationId xmlns:a16="http://schemas.microsoft.com/office/drawing/2014/main" id="{0118446F-4948-2E42-AD67-47E3E9D7AE7F}"/>
                </a:ext>
              </a:extLst>
            </p:cNvPr>
            <p:cNvSpPr txBox="1"/>
            <p:nvPr/>
          </p:nvSpPr>
          <p:spPr>
            <a:xfrm>
              <a:off x="2585376" y="2990065"/>
              <a:ext cx="1045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4000" dirty="0">
                  <a:solidFill>
                    <a:srgbClr val="F4990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%</a:t>
              </a:r>
              <a:endParaRPr lang="es-CO" sz="400" dirty="0">
                <a:solidFill>
                  <a:srgbClr val="F4990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Rectángulo redondeado 77">
            <a:extLst>
              <a:ext uri="{FF2B5EF4-FFF2-40B4-BE49-F238E27FC236}">
                <a16:creationId xmlns:a16="http://schemas.microsoft.com/office/drawing/2014/main" id="{3808DB14-E803-EC42-A3E9-D00AAC188059}"/>
              </a:ext>
            </a:extLst>
          </p:cNvPr>
          <p:cNvSpPr/>
          <p:nvPr/>
        </p:nvSpPr>
        <p:spPr>
          <a:xfrm>
            <a:off x="4982640" y="1479860"/>
            <a:ext cx="2687875" cy="2147079"/>
          </a:xfrm>
          <a:prstGeom prst="roundRect">
            <a:avLst>
              <a:gd name="adj" fmla="val 10468"/>
            </a:avLst>
          </a:prstGeom>
          <a:noFill/>
          <a:ln w="19050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67E18906-DEF6-8446-90CC-08EF478388CF}"/>
              </a:ext>
            </a:extLst>
          </p:cNvPr>
          <p:cNvSpPr txBox="1"/>
          <p:nvPr/>
        </p:nvSpPr>
        <p:spPr>
          <a:xfrm>
            <a:off x="307093" y="2718208"/>
            <a:ext cx="3462180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CO" sz="2000" b="1" dirty="0">
                <a:solidFill>
                  <a:schemeClr val="bg2">
                    <a:lumMod val="75000"/>
                  </a:schemeClr>
                </a:solidFill>
                <a:latin typeface="Arial Black"/>
              </a:rPr>
              <a:t>Fondo de Tecnologías de la Información y las Comunicaciones </a:t>
            </a:r>
          </a:p>
        </p:txBody>
      </p: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FE942E99-562C-A844-BCEE-2FBEF169813A}"/>
              </a:ext>
            </a:extLst>
          </p:cNvPr>
          <p:cNvGrpSpPr/>
          <p:nvPr/>
        </p:nvGrpSpPr>
        <p:grpSpPr>
          <a:xfrm>
            <a:off x="4096078" y="2406138"/>
            <a:ext cx="1227709" cy="323471"/>
            <a:chOff x="810035" y="3363651"/>
            <a:chExt cx="1413469" cy="275536"/>
          </a:xfrm>
          <a:solidFill>
            <a:srgbClr val="FF0000"/>
          </a:solidFill>
        </p:grpSpPr>
        <p:cxnSp>
          <p:nvCxnSpPr>
            <p:cNvPr id="104" name="Conector recto 103">
              <a:extLst>
                <a:ext uri="{FF2B5EF4-FFF2-40B4-BE49-F238E27FC236}">
                  <a16:creationId xmlns:a16="http://schemas.microsoft.com/office/drawing/2014/main" id="{F3B097A3-6D91-1C41-8B22-EE0B8C450A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01518" y="3363651"/>
              <a:ext cx="321986" cy="223047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5" name="Conector recto 104">
              <a:extLst>
                <a:ext uri="{FF2B5EF4-FFF2-40B4-BE49-F238E27FC236}">
                  <a16:creationId xmlns:a16="http://schemas.microsoft.com/office/drawing/2014/main" id="{35AD51E8-5EF2-A846-8B7E-801B298AAC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686" y="3588883"/>
              <a:ext cx="1057571" cy="0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06" name="Elipse 105">
              <a:extLst>
                <a:ext uri="{FF2B5EF4-FFF2-40B4-BE49-F238E27FC236}">
                  <a16:creationId xmlns:a16="http://schemas.microsoft.com/office/drawing/2014/main" id="{BF13CF9A-616A-894B-9CE2-0BA065F24277}"/>
                </a:ext>
              </a:extLst>
            </p:cNvPr>
            <p:cNvSpPr/>
            <p:nvPr/>
          </p:nvSpPr>
          <p:spPr>
            <a:xfrm>
              <a:off x="810035" y="3533944"/>
              <a:ext cx="105243" cy="10524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5FC6C218-5D71-4066-B5C3-5251E25AEE40}"/>
              </a:ext>
            </a:extLst>
          </p:cNvPr>
          <p:cNvGrpSpPr/>
          <p:nvPr/>
        </p:nvGrpSpPr>
        <p:grpSpPr>
          <a:xfrm>
            <a:off x="3007181" y="4578326"/>
            <a:ext cx="5906951" cy="1339860"/>
            <a:chOff x="33990" y="5560385"/>
            <a:chExt cx="5128573" cy="1339860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CF71E714-3596-4DC4-99F8-068F8591F9C4}"/>
                </a:ext>
              </a:extLst>
            </p:cNvPr>
            <p:cNvSpPr/>
            <p:nvPr/>
          </p:nvSpPr>
          <p:spPr>
            <a:xfrm>
              <a:off x="495148" y="5560385"/>
              <a:ext cx="1544082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D6A82D9E-24F7-4B7A-A72D-4A3AEAF45DD8}"/>
                </a:ext>
              </a:extLst>
            </p:cNvPr>
            <p:cNvSpPr/>
            <p:nvPr/>
          </p:nvSpPr>
          <p:spPr>
            <a:xfrm>
              <a:off x="2128384" y="5560385"/>
              <a:ext cx="1401177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3DC1ED37-7870-4628-BA27-7AD61C89B724}"/>
                </a:ext>
              </a:extLst>
            </p:cNvPr>
            <p:cNvSpPr/>
            <p:nvPr/>
          </p:nvSpPr>
          <p:spPr>
            <a:xfrm>
              <a:off x="3618481" y="5560385"/>
              <a:ext cx="1544082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70" name="Título 1">
              <a:extLst>
                <a:ext uri="{FF2B5EF4-FFF2-40B4-BE49-F238E27FC236}">
                  <a16:creationId xmlns:a16="http://schemas.microsoft.com/office/drawing/2014/main" id="{5A572067-9130-49D5-9D06-7C1DBD4D9903}"/>
                </a:ext>
              </a:extLst>
            </p:cNvPr>
            <p:cNvSpPr txBox="1">
              <a:spLocks/>
            </p:cNvSpPr>
            <p:nvPr/>
          </p:nvSpPr>
          <p:spPr>
            <a:xfrm>
              <a:off x="33990" y="5799692"/>
              <a:ext cx="2423832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$ 10.564</a:t>
              </a:r>
              <a:endParaRPr lang="es-CO" sz="20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0" name="Título 1">
              <a:extLst>
                <a:ext uri="{FF2B5EF4-FFF2-40B4-BE49-F238E27FC236}">
                  <a16:creationId xmlns:a16="http://schemas.microsoft.com/office/drawing/2014/main" id="{E3F69057-F9BB-429E-92E1-870D6984AD6E}"/>
                </a:ext>
              </a:extLst>
            </p:cNvPr>
            <p:cNvSpPr txBox="1">
              <a:spLocks/>
            </p:cNvSpPr>
            <p:nvPr/>
          </p:nvSpPr>
          <p:spPr>
            <a:xfrm>
              <a:off x="2250508" y="5785417"/>
              <a:ext cx="1267023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$ 8.343</a:t>
              </a:r>
              <a:endParaRPr lang="es-CO" sz="32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1" name="Título 1">
              <a:extLst>
                <a:ext uri="{FF2B5EF4-FFF2-40B4-BE49-F238E27FC236}">
                  <a16:creationId xmlns:a16="http://schemas.microsoft.com/office/drawing/2014/main" id="{CAE5EC47-4902-4D69-85D3-47C77AD23718}"/>
                </a:ext>
              </a:extLst>
            </p:cNvPr>
            <p:cNvSpPr txBox="1">
              <a:spLocks/>
            </p:cNvSpPr>
            <p:nvPr/>
          </p:nvSpPr>
          <p:spPr>
            <a:xfrm>
              <a:off x="3843238" y="5758196"/>
              <a:ext cx="1174126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$ 2.221</a:t>
              </a:r>
              <a:endParaRPr lang="es-CO" sz="32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2" name="Título 1">
              <a:extLst>
                <a:ext uri="{FF2B5EF4-FFF2-40B4-BE49-F238E27FC236}">
                  <a16:creationId xmlns:a16="http://schemas.microsoft.com/office/drawing/2014/main" id="{94A997E6-8668-444A-BF7C-7DFC4556CE12}"/>
                </a:ext>
              </a:extLst>
            </p:cNvPr>
            <p:cNvSpPr txBox="1">
              <a:spLocks/>
            </p:cNvSpPr>
            <p:nvPr/>
          </p:nvSpPr>
          <p:spPr>
            <a:xfrm>
              <a:off x="609940" y="5684614"/>
              <a:ext cx="1341056" cy="16808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Valor estimado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3" name="Título 1">
              <a:extLst>
                <a:ext uri="{FF2B5EF4-FFF2-40B4-BE49-F238E27FC236}">
                  <a16:creationId xmlns:a16="http://schemas.microsoft.com/office/drawing/2014/main" id="{61F1BDB1-C307-4900-A882-116DDEE45F5A}"/>
                </a:ext>
              </a:extLst>
            </p:cNvPr>
            <p:cNvSpPr txBox="1">
              <a:spLocks/>
            </p:cNvSpPr>
            <p:nvPr/>
          </p:nvSpPr>
          <p:spPr>
            <a:xfrm>
              <a:off x="2485364" y="5647386"/>
              <a:ext cx="733030" cy="22322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OC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4" name="Título 1">
              <a:extLst>
                <a:ext uri="{FF2B5EF4-FFF2-40B4-BE49-F238E27FC236}">
                  <a16:creationId xmlns:a16="http://schemas.microsoft.com/office/drawing/2014/main" id="{5A72075E-AC39-443E-B33E-426BFBCE3059}"/>
                </a:ext>
              </a:extLst>
            </p:cNvPr>
            <p:cNvSpPr txBox="1">
              <a:spLocks/>
            </p:cNvSpPr>
            <p:nvPr/>
          </p:nvSpPr>
          <p:spPr>
            <a:xfrm>
              <a:off x="3899518" y="5647387"/>
              <a:ext cx="1218794" cy="13803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Diferencia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D27CB6-5739-4FCC-AF5F-3E01910BE247}"/>
                </a:ext>
              </a:extLst>
            </p:cNvPr>
            <p:cNvSpPr/>
            <p:nvPr/>
          </p:nvSpPr>
          <p:spPr>
            <a:xfrm flipV="1">
              <a:off x="1014058" y="5981077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5573E01A-4BE9-444C-98B3-A5D229D6391A}"/>
                </a:ext>
              </a:extLst>
            </p:cNvPr>
            <p:cNvSpPr/>
            <p:nvPr/>
          </p:nvSpPr>
          <p:spPr>
            <a:xfrm flipV="1">
              <a:off x="2651669" y="5875061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042BCEB1-5AC3-4FE6-878F-3012FFE4E17A}"/>
                </a:ext>
              </a:extLst>
            </p:cNvPr>
            <p:cNvSpPr/>
            <p:nvPr/>
          </p:nvSpPr>
          <p:spPr>
            <a:xfrm flipV="1">
              <a:off x="4284054" y="5875061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9" name="Título 1">
              <a:extLst>
                <a:ext uri="{FF2B5EF4-FFF2-40B4-BE49-F238E27FC236}">
                  <a16:creationId xmlns:a16="http://schemas.microsoft.com/office/drawing/2014/main" id="{1F0DF20D-9DEA-4F03-8225-0DAA62A4C1EC}"/>
                </a:ext>
              </a:extLst>
            </p:cNvPr>
            <p:cNvSpPr txBox="1">
              <a:spLocks/>
            </p:cNvSpPr>
            <p:nvPr/>
          </p:nvSpPr>
          <p:spPr>
            <a:xfrm>
              <a:off x="680126" y="6544967"/>
              <a:ext cx="1174126" cy="152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Millones</a:t>
              </a:r>
              <a:endParaRPr lang="es-CO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Título 1">
              <a:extLst>
                <a:ext uri="{FF2B5EF4-FFF2-40B4-BE49-F238E27FC236}">
                  <a16:creationId xmlns:a16="http://schemas.microsoft.com/office/drawing/2014/main" id="{0D14FF1B-2BD5-424D-842C-FC124FA80B4C}"/>
                </a:ext>
              </a:extLst>
            </p:cNvPr>
            <p:cNvSpPr txBox="1">
              <a:spLocks/>
            </p:cNvSpPr>
            <p:nvPr/>
          </p:nvSpPr>
          <p:spPr>
            <a:xfrm>
              <a:off x="2242708" y="6556006"/>
              <a:ext cx="1174126" cy="152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Millones</a:t>
              </a:r>
              <a:endParaRPr lang="es-CO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3" name="Título 1">
            <a:extLst>
              <a:ext uri="{FF2B5EF4-FFF2-40B4-BE49-F238E27FC236}">
                <a16:creationId xmlns:a16="http://schemas.microsoft.com/office/drawing/2014/main" id="{3BEA8C23-2DB4-4F4C-B589-A9EBC8A89723}"/>
              </a:ext>
            </a:extLst>
          </p:cNvPr>
          <p:cNvSpPr txBox="1">
            <a:spLocks/>
          </p:cNvSpPr>
          <p:nvPr/>
        </p:nvSpPr>
        <p:spPr>
          <a:xfrm>
            <a:off x="7459391" y="5567162"/>
            <a:ext cx="1352326" cy="1524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  <a:endParaRPr lang="es-CO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Título 1">
            <a:extLst>
              <a:ext uri="{FF2B5EF4-FFF2-40B4-BE49-F238E27FC236}">
                <a16:creationId xmlns:a16="http://schemas.microsoft.com/office/drawing/2014/main" id="{B4E365F4-21A2-494C-8325-73417C0CB510}"/>
              </a:ext>
            </a:extLst>
          </p:cNvPr>
          <p:cNvSpPr txBox="1">
            <a:spLocks/>
          </p:cNvSpPr>
          <p:nvPr/>
        </p:nvSpPr>
        <p:spPr>
          <a:xfrm>
            <a:off x="5453827" y="6042696"/>
            <a:ext cx="2379336" cy="3774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Fuente: Estudio Previo</a:t>
            </a:r>
            <a:endParaRPr lang="es-CO" sz="1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5BD5559-D241-4204-BCAA-CDCAE3AE1AF5}"/>
              </a:ext>
            </a:extLst>
          </p:cNvPr>
          <p:cNvSpPr txBox="1"/>
          <p:nvPr/>
        </p:nvSpPr>
        <p:spPr>
          <a:xfrm>
            <a:off x="4839551" y="3326159"/>
            <a:ext cx="30627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 </a:t>
            </a:r>
          </a:p>
          <a:p>
            <a:pPr algn="ctr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BPO</a:t>
            </a:r>
            <a:endParaRPr lang="es-CO" sz="2800" b="1" dirty="0">
              <a:solidFill>
                <a:schemeClr val="bg1"/>
              </a:solidFill>
            </a:endParaRPr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4F52DE0C-EF6C-404F-9315-94FB4A612F07}"/>
              </a:ext>
            </a:extLst>
          </p:cNvPr>
          <p:cNvGrpSpPr/>
          <p:nvPr/>
        </p:nvGrpSpPr>
        <p:grpSpPr>
          <a:xfrm>
            <a:off x="1957409" y="3463974"/>
            <a:ext cx="8827021" cy="954107"/>
            <a:chOff x="3739601" y="3325799"/>
            <a:chExt cx="5336600" cy="954107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31FDB177-BF5E-44E2-8213-F5A2D759BFAF}"/>
                </a:ext>
              </a:extLst>
            </p:cNvPr>
            <p:cNvSpPr/>
            <p:nvPr/>
          </p:nvSpPr>
          <p:spPr>
            <a:xfrm>
              <a:off x="5294103" y="3393751"/>
              <a:ext cx="2234545" cy="382351"/>
            </a:xfrm>
            <a:prstGeom prst="rect">
              <a:avLst/>
            </a:prstGeom>
            <a:solidFill>
              <a:srgbClr val="F499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C892D0AD-6DB3-4E54-8B3A-00FA8844C72D}"/>
                </a:ext>
              </a:extLst>
            </p:cNvPr>
            <p:cNvSpPr/>
            <p:nvPr/>
          </p:nvSpPr>
          <p:spPr>
            <a:xfrm>
              <a:off x="4982640" y="3834640"/>
              <a:ext cx="2850523" cy="382351"/>
            </a:xfrm>
            <a:prstGeom prst="rect">
              <a:avLst/>
            </a:prstGeom>
            <a:solidFill>
              <a:srgbClr val="F499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8" name="CuadroTexto 47">
              <a:extLst>
                <a:ext uri="{FF2B5EF4-FFF2-40B4-BE49-F238E27FC236}">
                  <a16:creationId xmlns:a16="http://schemas.microsoft.com/office/drawing/2014/main" id="{5DA1BD32-7319-4686-BF15-F3B097C31E11}"/>
                </a:ext>
              </a:extLst>
            </p:cNvPr>
            <p:cNvSpPr txBox="1"/>
            <p:nvPr/>
          </p:nvSpPr>
          <p:spPr>
            <a:xfrm>
              <a:off x="3739601" y="3325799"/>
              <a:ext cx="5336600" cy="95410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Arial"/>
                  <a:cs typeface="Arial"/>
                </a:rPr>
                <a:t>IAD Software I  </a:t>
              </a:r>
              <a:endParaRPr lang="es-CO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Arial"/>
                  <a:cs typeface="Calibri"/>
                </a:rPr>
                <a:t>- Microsoft    </a:t>
              </a:r>
              <a:endParaRPr lang="es-CO" sz="2800" b="1" dirty="0">
                <a:solidFill>
                  <a:schemeClr val="bg1"/>
                </a:solidFill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8146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F178F32A-3F9E-8C48-82F7-6944ECFC69D4}"/>
              </a:ext>
            </a:extLst>
          </p:cNvPr>
          <p:cNvSpPr/>
          <p:nvPr/>
        </p:nvSpPr>
        <p:spPr>
          <a:xfrm>
            <a:off x="205657" y="115292"/>
            <a:ext cx="11758463" cy="9788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F8DEC06-1D69-284E-9F68-A2A1974CC3BB}"/>
              </a:ext>
            </a:extLst>
          </p:cNvPr>
          <p:cNvSpPr/>
          <p:nvPr/>
        </p:nvSpPr>
        <p:spPr>
          <a:xfrm>
            <a:off x="205658" y="6577862"/>
            <a:ext cx="11828190" cy="2123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14A40286-AD0F-594B-9128-F4057F099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49" y="6495778"/>
            <a:ext cx="495300" cy="317500"/>
          </a:xfrm>
          <a:prstGeom prst="rect">
            <a:avLst/>
          </a:prstGeom>
        </p:spPr>
      </p:pic>
      <p:sp>
        <p:nvSpPr>
          <p:cNvPr id="31" name="Subtítulo 2">
            <a:extLst>
              <a:ext uri="{FF2B5EF4-FFF2-40B4-BE49-F238E27FC236}">
                <a16:creationId xmlns:a16="http://schemas.microsoft.com/office/drawing/2014/main" id="{E3EA1226-0053-E44C-AE66-3A9E30B13B45}"/>
              </a:ext>
            </a:extLst>
          </p:cNvPr>
          <p:cNvSpPr txBox="1">
            <a:spLocks/>
          </p:cNvSpPr>
          <p:nvPr/>
        </p:nvSpPr>
        <p:spPr>
          <a:xfrm>
            <a:off x="9047825" y="6598100"/>
            <a:ext cx="2897245" cy="262803"/>
          </a:xfrm>
          <a:prstGeom prst="rect">
            <a:avLst/>
          </a:prstGeom>
        </p:spPr>
        <p:txBody>
          <a:bodyPr vert="horz" lIns="91440" tIns="0" rIns="0" bIns="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100" dirty="0">
                <a:solidFill>
                  <a:srgbClr val="FFFFFF"/>
                </a:solidFill>
                <a:latin typeface="Arial"/>
                <a:cs typeface="Arial"/>
              </a:rPr>
              <a:t>www.colombiacompra.gov.co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21BD296A-5D8A-924C-9E30-76EC66FBCFA3}"/>
              </a:ext>
            </a:extLst>
          </p:cNvPr>
          <p:cNvSpPr txBox="1">
            <a:spLocks/>
          </p:cNvSpPr>
          <p:nvPr/>
        </p:nvSpPr>
        <p:spPr>
          <a:xfrm>
            <a:off x="1639512" y="484554"/>
            <a:ext cx="8893245" cy="445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chemeClr val="bg2">
                    <a:lumMod val="75000"/>
                  </a:schemeClr>
                </a:solidFill>
                <a:latin typeface="Arial Black"/>
                <a:ea typeface="+mn-ea"/>
                <a:cs typeface="Arial Black" panose="020B0604020202020204" pitchFamily="34" charset="0"/>
              </a:rPr>
              <a:t>ÓRDENES DE COMPRA REPRESENTATIVAS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59FCEB57-76BF-3447-B2EA-B400FA5F51F9}"/>
              </a:ext>
            </a:extLst>
          </p:cNvPr>
          <p:cNvSpPr/>
          <p:nvPr/>
        </p:nvSpPr>
        <p:spPr>
          <a:xfrm>
            <a:off x="205658" y="1170508"/>
            <a:ext cx="11758463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grpSp>
        <p:nvGrpSpPr>
          <p:cNvPr id="58" name="Grupo 57">
            <a:extLst>
              <a:ext uri="{FF2B5EF4-FFF2-40B4-BE49-F238E27FC236}">
                <a16:creationId xmlns:a16="http://schemas.microsoft.com/office/drawing/2014/main" id="{46D9BDB1-C240-6142-93CF-02237F06128A}"/>
              </a:ext>
            </a:extLst>
          </p:cNvPr>
          <p:cNvGrpSpPr/>
          <p:nvPr/>
        </p:nvGrpSpPr>
        <p:grpSpPr>
          <a:xfrm>
            <a:off x="4924031" y="1572278"/>
            <a:ext cx="2909132" cy="1712340"/>
            <a:chOff x="721748" y="2409537"/>
            <a:chExt cx="2909132" cy="1712340"/>
          </a:xfrm>
        </p:grpSpPr>
        <p:sp>
          <p:nvSpPr>
            <p:cNvPr id="64" name="CuadroTexto 63">
              <a:extLst>
                <a:ext uri="{FF2B5EF4-FFF2-40B4-BE49-F238E27FC236}">
                  <a16:creationId xmlns:a16="http://schemas.microsoft.com/office/drawing/2014/main" id="{660F5F48-3739-084D-BDF9-8C221523FE94}"/>
                </a:ext>
              </a:extLst>
            </p:cNvPr>
            <p:cNvSpPr txBox="1"/>
            <p:nvPr/>
          </p:nvSpPr>
          <p:spPr>
            <a:xfrm>
              <a:off x="891619" y="2409537"/>
              <a:ext cx="226529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9600" b="1" dirty="0">
                  <a:solidFill>
                    <a:srgbClr val="F49907"/>
                  </a:solidFill>
                  <a:latin typeface="Arial Black"/>
                  <a:cs typeface="Arial Black" panose="020B0604020202020204" pitchFamily="34" charset="0"/>
                </a:rPr>
                <a:t>11</a:t>
              </a:r>
              <a:endParaRPr lang="es-CO" sz="9600" b="1" dirty="0">
                <a:solidFill>
                  <a:srgbClr val="F49907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66" name="CuadroTexto 65">
              <a:extLst>
                <a:ext uri="{FF2B5EF4-FFF2-40B4-BE49-F238E27FC236}">
                  <a16:creationId xmlns:a16="http://schemas.microsoft.com/office/drawing/2014/main" id="{7382AA9F-6146-274D-8DF6-3ABA8ADC4625}"/>
                </a:ext>
              </a:extLst>
            </p:cNvPr>
            <p:cNvSpPr txBox="1"/>
            <p:nvPr/>
          </p:nvSpPr>
          <p:spPr>
            <a:xfrm>
              <a:off x="721748" y="3752545"/>
              <a:ext cx="27781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>
                  <a:solidFill>
                    <a:srgbClr val="F49907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De optimización</a:t>
              </a:r>
            </a:p>
          </p:txBody>
        </p:sp>
        <p:sp>
          <p:nvSpPr>
            <p:cNvPr id="69" name="CuadroTexto 68">
              <a:extLst>
                <a:ext uri="{FF2B5EF4-FFF2-40B4-BE49-F238E27FC236}">
                  <a16:creationId xmlns:a16="http://schemas.microsoft.com/office/drawing/2014/main" id="{0118446F-4948-2E42-AD67-47E3E9D7AE7F}"/>
                </a:ext>
              </a:extLst>
            </p:cNvPr>
            <p:cNvSpPr txBox="1"/>
            <p:nvPr/>
          </p:nvSpPr>
          <p:spPr>
            <a:xfrm>
              <a:off x="2585376" y="2990065"/>
              <a:ext cx="1045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4000" dirty="0">
                  <a:solidFill>
                    <a:srgbClr val="F4990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%</a:t>
              </a:r>
              <a:endParaRPr lang="es-CO" sz="400" dirty="0">
                <a:solidFill>
                  <a:srgbClr val="F4990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Rectángulo redondeado 77">
            <a:extLst>
              <a:ext uri="{FF2B5EF4-FFF2-40B4-BE49-F238E27FC236}">
                <a16:creationId xmlns:a16="http://schemas.microsoft.com/office/drawing/2014/main" id="{3808DB14-E803-EC42-A3E9-D00AAC188059}"/>
              </a:ext>
            </a:extLst>
          </p:cNvPr>
          <p:cNvSpPr/>
          <p:nvPr/>
        </p:nvSpPr>
        <p:spPr>
          <a:xfrm>
            <a:off x="4982640" y="1479860"/>
            <a:ext cx="2687875" cy="2147079"/>
          </a:xfrm>
          <a:prstGeom prst="roundRect">
            <a:avLst>
              <a:gd name="adj" fmla="val 10468"/>
            </a:avLst>
          </a:prstGeom>
          <a:noFill/>
          <a:ln w="19050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67E18906-DEF6-8446-90CC-08EF478388CF}"/>
              </a:ext>
            </a:extLst>
          </p:cNvPr>
          <p:cNvSpPr txBox="1"/>
          <p:nvPr/>
        </p:nvSpPr>
        <p:spPr>
          <a:xfrm>
            <a:off x="307093" y="2718208"/>
            <a:ext cx="3462180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CO" sz="2000" b="1" dirty="0">
                <a:solidFill>
                  <a:schemeClr val="bg2">
                    <a:lumMod val="75000"/>
                  </a:schemeClr>
                </a:solidFill>
                <a:latin typeface="Arial Black"/>
              </a:rPr>
              <a:t>Dirección de Impuestos y Aduanas Nacionales  </a:t>
            </a:r>
          </a:p>
        </p:txBody>
      </p: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FE942E99-562C-A844-BCEE-2FBEF169813A}"/>
              </a:ext>
            </a:extLst>
          </p:cNvPr>
          <p:cNvGrpSpPr/>
          <p:nvPr/>
        </p:nvGrpSpPr>
        <p:grpSpPr>
          <a:xfrm>
            <a:off x="4096078" y="2406138"/>
            <a:ext cx="1227709" cy="323471"/>
            <a:chOff x="810035" y="3363651"/>
            <a:chExt cx="1413469" cy="275536"/>
          </a:xfrm>
          <a:solidFill>
            <a:srgbClr val="FF0000"/>
          </a:solidFill>
        </p:grpSpPr>
        <p:cxnSp>
          <p:nvCxnSpPr>
            <p:cNvPr id="104" name="Conector recto 103">
              <a:extLst>
                <a:ext uri="{FF2B5EF4-FFF2-40B4-BE49-F238E27FC236}">
                  <a16:creationId xmlns:a16="http://schemas.microsoft.com/office/drawing/2014/main" id="{F3B097A3-6D91-1C41-8B22-EE0B8C450A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01518" y="3363651"/>
              <a:ext cx="321986" cy="223047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5" name="Conector recto 104">
              <a:extLst>
                <a:ext uri="{FF2B5EF4-FFF2-40B4-BE49-F238E27FC236}">
                  <a16:creationId xmlns:a16="http://schemas.microsoft.com/office/drawing/2014/main" id="{35AD51E8-5EF2-A846-8B7E-801B298AAC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686" y="3588883"/>
              <a:ext cx="1057571" cy="0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06" name="Elipse 105">
              <a:extLst>
                <a:ext uri="{FF2B5EF4-FFF2-40B4-BE49-F238E27FC236}">
                  <a16:creationId xmlns:a16="http://schemas.microsoft.com/office/drawing/2014/main" id="{BF13CF9A-616A-894B-9CE2-0BA065F24277}"/>
                </a:ext>
              </a:extLst>
            </p:cNvPr>
            <p:cNvSpPr/>
            <p:nvPr/>
          </p:nvSpPr>
          <p:spPr>
            <a:xfrm>
              <a:off x="810035" y="3533944"/>
              <a:ext cx="105243" cy="10524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5FC6C218-5D71-4066-B5C3-5251E25AEE40}"/>
              </a:ext>
            </a:extLst>
          </p:cNvPr>
          <p:cNvGrpSpPr/>
          <p:nvPr/>
        </p:nvGrpSpPr>
        <p:grpSpPr>
          <a:xfrm>
            <a:off x="3007181" y="4578326"/>
            <a:ext cx="5906951" cy="1339860"/>
            <a:chOff x="33990" y="5560385"/>
            <a:chExt cx="5128573" cy="1339860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CF71E714-3596-4DC4-99F8-068F8591F9C4}"/>
                </a:ext>
              </a:extLst>
            </p:cNvPr>
            <p:cNvSpPr/>
            <p:nvPr/>
          </p:nvSpPr>
          <p:spPr>
            <a:xfrm>
              <a:off x="495148" y="5560385"/>
              <a:ext cx="1544082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D6A82D9E-24F7-4B7A-A72D-4A3AEAF45DD8}"/>
                </a:ext>
              </a:extLst>
            </p:cNvPr>
            <p:cNvSpPr/>
            <p:nvPr/>
          </p:nvSpPr>
          <p:spPr>
            <a:xfrm>
              <a:off x="2128384" y="5560385"/>
              <a:ext cx="1401177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3DC1ED37-7870-4628-BA27-7AD61C89B724}"/>
                </a:ext>
              </a:extLst>
            </p:cNvPr>
            <p:cNvSpPr/>
            <p:nvPr/>
          </p:nvSpPr>
          <p:spPr>
            <a:xfrm>
              <a:off x="3618481" y="5560385"/>
              <a:ext cx="1544082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70" name="Título 1">
              <a:extLst>
                <a:ext uri="{FF2B5EF4-FFF2-40B4-BE49-F238E27FC236}">
                  <a16:creationId xmlns:a16="http://schemas.microsoft.com/office/drawing/2014/main" id="{5A572067-9130-49D5-9D06-7C1DBD4D9903}"/>
                </a:ext>
              </a:extLst>
            </p:cNvPr>
            <p:cNvSpPr txBox="1">
              <a:spLocks/>
            </p:cNvSpPr>
            <p:nvPr/>
          </p:nvSpPr>
          <p:spPr>
            <a:xfrm>
              <a:off x="33990" y="5799692"/>
              <a:ext cx="2423832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$ 18.415</a:t>
              </a:r>
              <a:endParaRPr lang="es-CO" sz="20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0" name="Título 1">
              <a:extLst>
                <a:ext uri="{FF2B5EF4-FFF2-40B4-BE49-F238E27FC236}">
                  <a16:creationId xmlns:a16="http://schemas.microsoft.com/office/drawing/2014/main" id="{E3F69057-F9BB-429E-92E1-870D6984AD6E}"/>
                </a:ext>
              </a:extLst>
            </p:cNvPr>
            <p:cNvSpPr txBox="1">
              <a:spLocks/>
            </p:cNvSpPr>
            <p:nvPr/>
          </p:nvSpPr>
          <p:spPr>
            <a:xfrm>
              <a:off x="2250508" y="5785417"/>
              <a:ext cx="1267023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$ 16.328</a:t>
              </a:r>
              <a:endParaRPr lang="es-CO" sz="32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1" name="Título 1">
              <a:extLst>
                <a:ext uri="{FF2B5EF4-FFF2-40B4-BE49-F238E27FC236}">
                  <a16:creationId xmlns:a16="http://schemas.microsoft.com/office/drawing/2014/main" id="{CAE5EC47-4902-4D69-85D3-47C77AD23718}"/>
                </a:ext>
              </a:extLst>
            </p:cNvPr>
            <p:cNvSpPr txBox="1">
              <a:spLocks/>
            </p:cNvSpPr>
            <p:nvPr/>
          </p:nvSpPr>
          <p:spPr>
            <a:xfrm>
              <a:off x="3843238" y="5758196"/>
              <a:ext cx="1174126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$ 2.087</a:t>
              </a:r>
              <a:endParaRPr lang="es-CO" sz="32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2" name="Título 1">
              <a:extLst>
                <a:ext uri="{FF2B5EF4-FFF2-40B4-BE49-F238E27FC236}">
                  <a16:creationId xmlns:a16="http://schemas.microsoft.com/office/drawing/2014/main" id="{94A997E6-8668-444A-BF7C-7DFC4556CE12}"/>
                </a:ext>
              </a:extLst>
            </p:cNvPr>
            <p:cNvSpPr txBox="1">
              <a:spLocks/>
            </p:cNvSpPr>
            <p:nvPr/>
          </p:nvSpPr>
          <p:spPr>
            <a:xfrm>
              <a:off x="609940" y="5684614"/>
              <a:ext cx="1341056" cy="16808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Valor estimado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3" name="Título 1">
              <a:extLst>
                <a:ext uri="{FF2B5EF4-FFF2-40B4-BE49-F238E27FC236}">
                  <a16:creationId xmlns:a16="http://schemas.microsoft.com/office/drawing/2014/main" id="{61F1BDB1-C307-4900-A882-116DDEE45F5A}"/>
                </a:ext>
              </a:extLst>
            </p:cNvPr>
            <p:cNvSpPr txBox="1">
              <a:spLocks/>
            </p:cNvSpPr>
            <p:nvPr/>
          </p:nvSpPr>
          <p:spPr>
            <a:xfrm>
              <a:off x="2485364" y="5647386"/>
              <a:ext cx="733030" cy="22322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OC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4" name="Título 1">
              <a:extLst>
                <a:ext uri="{FF2B5EF4-FFF2-40B4-BE49-F238E27FC236}">
                  <a16:creationId xmlns:a16="http://schemas.microsoft.com/office/drawing/2014/main" id="{5A72075E-AC39-443E-B33E-426BFBCE3059}"/>
                </a:ext>
              </a:extLst>
            </p:cNvPr>
            <p:cNvSpPr txBox="1">
              <a:spLocks/>
            </p:cNvSpPr>
            <p:nvPr/>
          </p:nvSpPr>
          <p:spPr>
            <a:xfrm>
              <a:off x="3899518" y="5647387"/>
              <a:ext cx="1218794" cy="13803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Diferencia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D27CB6-5739-4FCC-AF5F-3E01910BE247}"/>
                </a:ext>
              </a:extLst>
            </p:cNvPr>
            <p:cNvSpPr/>
            <p:nvPr/>
          </p:nvSpPr>
          <p:spPr>
            <a:xfrm flipV="1">
              <a:off x="1014058" y="5981077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5573E01A-4BE9-444C-98B3-A5D229D6391A}"/>
                </a:ext>
              </a:extLst>
            </p:cNvPr>
            <p:cNvSpPr/>
            <p:nvPr/>
          </p:nvSpPr>
          <p:spPr>
            <a:xfrm flipV="1">
              <a:off x="2651669" y="5875061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042BCEB1-5AC3-4FE6-878F-3012FFE4E17A}"/>
                </a:ext>
              </a:extLst>
            </p:cNvPr>
            <p:cNvSpPr/>
            <p:nvPr/>
          </p:nvSpPr>
          <p:spPr>
            <a:xfrm flipV="1">
              <a:off x="4284054" y="5875061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9" name="Título 1">
              <a:extLst>
                <a:ext uri="{FF2B5EF4-FFF2-40B4-BE49-F238E27FC236}">
                  <a16:creationId xmlns:a16="http://schemas.microsoft.com/office/drawing/2014/main" id="{1F0DF20D-9DEA-4F03-8225-0DAA62A4C1EC}"/>
                </a:ext>
              </a:extLst>
            </p:cNvPr>
            <p:cNvSpPr txBox="1">
              <a:spLocks/>
            </p:cNvSpPr>
            <p:nvPr/>
          </p:nvSpPr>
          <p:spPr>
            <a:xfrm>
              <a:off x="680126" y="6544967"/>
              <a:ext cx="1174126" cy="152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Millones</a:t>
              </a:r>
              <a:endParaRPr lang="es-CO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Título 1">
              <a:extLst>
                <a:ext uri="{FF2B5EF4-FFF2-40B4-BE49-F238E27FC236}">
                  <a16:creationId xmlns:a16="http://schemas.microsoft.com/office/drawing/2014/main" id="{0D14FF1B-2BD5-424D-842C-FC124FA80B4C}"/>
                </a:ext>
              </a:extLst>
            </p:cNvPr>
            <p:cNvSpPr txBox="1">
              <a:spLocks/>
            </p:cNvSpPr>
            <p:nvPr/>
          </p:nvSpPr>
          <p:spPr>
            <a:xfrm>
              <a:off x="2242708" y="6556006"/>
              <a:ext cx="1174126" cy="152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Millones</a:t>
              </a:r>
              <a:endParaRPr lang="es-CO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3" name="Título 1">
            <a:extLst>
              <a:ext uri="{FF2B5EF4-FFF2-40B4-BE49-F238E27FC236}">
                <a16:creationId xmlns:a16="http://schemas.microsoft.com/office/drawing/2014/main" id="{3BEA8C23-2DB4-4F4C-B589-A9EBC8A89723}"/>
              </a:ext>
            </a:extLst>
          </p:cNvPr>
          <p:cNvSpPr txBox="1">
            <a:spLocks/>
          </p:cNvSpPr>
          <p:nvPr/>
        </p:nvSpPr>
        <p:spPr>
          <a:xfrm>
            <a:off x="7459391" y="5567162"/>
            <a:ext cx="1352326" cy="1524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  <a:endParaRPr lang="es-CO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Título 1">
            <a:extLst>
              <a:ext uri="{FF2B5EF4-FFF2-40B4-BE49-F238E27FC236}">
                <a16:creationId xmlns:a16="http://schemas.microsoft.com/office/drawing/2014/main" id="{B4E365F4-21A2-494C-8325-73417C0CB510}"/>
              </a:ext>
            </a:extLst>
          </p:cNvPr>
          <p:cNvSpPr txBox="1">
            <a:spLocks/>
          </p:cNvSpPr>
          <p:nvPr/>
        </p:nvSpPr>
        <p:spPr>
          <a:xfrm>
            <a:off x="5453827" y="6042696"/>
            <a:ext cx="2379336" cy="3774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Fuente: Estudio Previo</a:t>
            </a:r>
            <a:endParaRPr lang="es-CO" sz="1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5BD5559-D241-4204-BCAA-CDCAE3AE1AF5}"/>
              </a:ext>
            </a:extLst>
          </p:cNvPr>
          <p:cNvSpPr txBox="1"/>
          <p:nvPr/>
        </p:nvSpPr>
        <p:spPr>
          <a:xfrm>
            <a:off x="4839551" y="3326159"/>
            <a:ext cx="30627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 </a:t>
            </a:r>
          </a:p>
          <a:p>
            <a:pPr algn="ctr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BPO</a:t>
            </a:r>
            <a:endParaRPr lang="es-CO" sz="2800" b="1" dirty="0">
              <a:solidFill>
                <a:schemeClr val="bg1"/>
              </a:solidFill>
            </a:endParaRPr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4F52DE0C-EF6C-404F-9315-94FB4A612F07}"/>
              </a:ext>
            </a:extLst>
          </p:cNvPr>
          <p:cNvGrpSpPr/>
          <p:nvPr/>
        </p:nvGrpSpPr>
        <p:grpSpPr>
          <a:xfrm>
            <a:off x="1957409" y="3463974"/>
            <a:ext cx="8827021" cy="954107"/>
            <a:chOff x="3739601" y="3325799"/>
            <a:chExt cx="5336600" cy="954107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31FDB177-BF5E-44E2-8213-F5A2D759BFAF}"/>
                </a:ext>
              </a:extLst>
            </p:cNvPr>
            <p:cNvSpPr/>
            <p:nvPr/>
          </p:nvSpPr>
          <p:spPr>
            <a:xfrm>
              <a:off x="5294103" y="3393751"/>
              <a:ext cx="2234545" cy="382351"/>
            </a:xfrm>
            <a:prstGeom prst="rect">
              <a:avLst/>
            </a:prstGeom>
            <a:solidFill>
              <a:srgbClr val="F499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C892D0AD-6DB3-4E54-8B3A-00FA8844C72D}"/>
                </a:ext>
              </a:extLst>
            </p:cNvPr>
            <p:cNvSpPr/>
            <p:nvPr/>
          </p:nvSpPr>
          <p:spPr>
            <a:xfrm>
              <a:off x="4982640" y="3834640"/>
              <a:ext cx="2850523" cy="382351"/>
            </a:xfrm>
            <a:prstGeom prst="rect">
              <a:avLst/>
            </a:prstGeom>
            <a:solidFill>
              <a:srgbClr val="F499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8" name="CuadroTexto 47">
              <a:extLst>
                <a:ext uri="{FF2B5EF4-FFF2-40B4-BE49-F238E27FC236}">
                  <a16:creationId xmlns:a16="http://schemas.microsoft.com/office/drawing/2014/main" id="{5DA1BD32-7319-4686-BF15-F3B097C31E11}"/>
                </a:ext>
              </a:extLst>
            </p:cNvPr>
            <p:cNvSpPr txBox="1"/>
            <p:nvPr/>
          </p:nvSpPr>
          <p:spPr>
            <a:xfrm>
              <a:off x="3739601" y="3325799"/>
              <a:ext cx="5336600" cy="95410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Arial"/>
                  <a:cs typeface="Arial"/>
                </a:rPr>
                <a:t>Servicios BPO  </a:t>
              </a:r>
              <a:endParaRPr lang="es-CO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Arial"/>
                  <a:cs typeface="Calibri"/>
                </a:rPr>
                <a:t>II   </a:t>
              </a:r>
              <a:endParaRPr lang="es-CO" sz="2800" b="1" dirty="0">
                <a:solidFill>
                  <a:schemeClr val="bg1"/>
                </a:solidFill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694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F178F32A-3F9E-8C48-82F7-6944ECFC69D4}"/>
              </a:ext>
            </a:extLst>
          </p:cNvPr>
          <p:cNvSpPr/>
          <p:nvPr/>
        </p:nvSpPr>
        <p:spPr>
          <a:xfrm>
            <a:off x="205657" y="115292"/>
            <a:ext cx="11758463" cy="9788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F8DEC06-1D69-284E-9F68-A2A1974CC3BB}"/>
              </a:ext>
            </a:extLst>
          </p:cNvPr>
          <p:cNvSpPr/>
          <p:nvPr/>
        </p:nvSpPr>
        <p:spPr>
          <a:xfrm>
            <a:off x="205658" y="6577862"/>
            <a:ext cx="11828190" cy="2123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14A40286-AD0F-594B-9128-F4057F099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49" y="6495778"/>
            <a:ext cx="495300" cy="317500"/>
          </a:xfrm>
          <a:prstGeom prst="rect">
            <a:avLst/>
          </a:prstGeom>
        </p:spPr>
      </p:pic>
      <p:sp>
        <p:nvSpPr>
          <p:cNvPr id="31" name="Subtítulo 2">
            <a:extLst>
              <a:ext uri="{FF2B5EF4-FFF2-40B4-BE49-F238E27FC236}">
                <a16:creationId xmlns:a16="http://schemas.microsoft.com/office/drawing/2014/main" id="{E3EA1226-0053-E44C-AE66-3A9E30B13B45}"/>
              </a:ext>
            </a:extLst>
          </p:cNvPr>
          <p:cNvSpPr txBox="1">
            <a:spLocks/>
          </p:cNvSpPr>
          <p:nvPr/>
        </p:nvSpPr>
        <p:spPr>
          <a:xfrm>
            <a:off x="9047825" y="6598100"/>
            <a:ext cx="2897245" cy="262803"/>
          </a:xfrm>
          <a:prstGeom prst="rect">
            <a:avLst/>
          </a:prstGeom>
        </p:spPr>
        <p:txBody>
          <a:bodyPr vert="horz" lIns="91440" tIns="0" rIns="0" bIns="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100" dirty="0">
                <a:solidFill>
                  <a:srgbClr val="FFFFFF"/>
                </a:solidFill>
                <a:latin typeface="Arial"/>
                <a:cs typeface="Arial"/>
              </a:rPr>
              <a:t>www.colombiacompra.gov.co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21BD296A-5D8A-924C-9E30-76EC66FBCFA3}"/>
              </a:ext>
            </a:extLst>
          </p:cNvPr>
          <p:cNvSpPr txBox="1">
            <a:spLocks/>
          </p:cNvSpPr>
          <p:nvPr/>
        </p:nvSpPr>
        <p:spPr>
          <a:xfrm>
            <a:off x="1639512" y="484554"/>
            <a:ext cx="8893245" cy="445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chemeClr val="bg2">
                    <a:lumMod val="75000"/>
                  </a:schemeClr>
                </a:solidFill>
                <a:latin typeface="Arial Black"/>
                <a:ea typeface="+mn-ea"/>
                <a:cs typeface="Arial Black" panose="020B0604020202020204" pitchFamily="34" charset="0"/>
              </a:rPr>
              <a:t>ÓRDENES DE COMPRA REPRESENTATIVAS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59FCEB57-76BF-3447-B2EA-B400FA5F51F9}"/>
              </a:ext>
            </a:extLst>
          </p:cNvPr>
          <p:cNvSpPr/>
          <p:nvPr/>
        </p:nvSpPr>
        <p:spPr>
          <a:xfrm>
            <a:off x="205658" y="1170508"/>
            <a:ext cx="11758463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grpSp>
        <p:nvGrpSpPr>
          <p:cNvPr id="58" name="Grupo 57">
            <a:extLst>
              <a:ext uri="{FF2B5EF4-FFF2-40B4-BE49-F238E27FC236}">
                <a16:creationId xmlns:a16="http://schemas.microsoft.com/office/drawing/2014/main" id="{46D9BDB1-C240-6142-93CF-02237F06128A}"/>
              </a:ext>
            </a:extLst>
          </p:cNvPr>
          <p:cNvGrpSpPr/>
          <p:nvPr/>
        </p:nvGrpSpPr>
        <p:grpSpPr>
          <a:xfrm>
            <a:off x="4924031" y="1572278"/>
            <a:ext cx="2909132" cy="1712340"/>
            <a:chOff x="721748" y="2409537"/>
            <a:chExt cx="2909132" cy="1712340"/>
          </a:xfrm>
        </p:grpSpPr>
        <p:sp>
          <p:nvSpPr>
            <p:cNvPr id="64" name="CuadroTexto 63">
              <a:extLst>
                <a:ext uri="{FF2B5EF4-FFF2-40B4-BE49-F238E27FC236}">
                  <a16:creationId xmlns:a16="http://schemas.microsoft.com/office/drawing/2014/main" id="{660F5F48-3739-084D-BDF9-8C221523FE94}"/>
                </a:ext>
              </a:extLst>
            </p:cNvPr>
            <p:cNvSpPr txBox="1"/>
            <p:nvPr/>
          </p:nvSpPr>
          <p:spPr>
            <a:xfrm>
              <a:off x="891619" y="2409537"/>
              <a:ext cx="226529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9600" b="1" dirty="0">
                  <a:solidFill>
                    <a:srgbClr val="F49907"/>
                  </a:solidFill>
                  <a:latin typeface="Arial Black"/>
                  <a:cs typeface="Arial Black" panose="020B0604020202020204" pitchFamily="34" charset="0"/>
                </a:rPr>
                <a:t>29</a:t>
              </a:r>
              <a:endParaRPr lang="es-CO" sz="9600" b="1" dirty="0">
                <a:solidFill>
                  <a:srgbClr val="F49907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66" name="CuadroTexto 65">
              <a:extLst>
                <a:ext uri="{FF2B5EF4-FFF2-40B4-BE49-F238E27FC236}">
                  <a16:creationId xmlns:a16="http://schemas.microsoft.com/office/drawing/2014/main" id="{7382AA9F-6146-274D-8DF6-3ABA8ADC4625}"/>
                </a:ext>
              </a:extLst>
            </p:cNvPr>
            <p:cNvSpPr txBox="1"/>
            <p:nvPr/>
          </p:nvSpPr>
          <p:spPr>
            <a:xfrm>
              <a:off x="721748" y="3752545"/>
              <a:ext cx="27781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>
                  <a:solidFill>
                    <a:srgbClr val="F49907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De optimización</a:t>
              </a:r>
            </a:p>
          </p:txBody>
        </p:sp>
        <p:sp>
          <p:nvSpPr>
            <p:cNvPr id="69" name="CuadroTexto 68">
              <a:extLst>
                <a:ext uri="{FF2B5EF4-FFF2-40B4-BE49-F238E27FC236}">
                  <a16:creationId xmlns:a16="http://schemas.microsoft.com/office/drawing/2014/main" id="{0118446F-4948-2E42-AD67-47E3E9D7AE7F}"/>
                </a:ext>
              </a:extLst>
            </p:cNvPr>
            <p:cNvSpPr txBox="1"/>
            <p:nvPr/>
          </p:nvSpPr>
          <p:spPr>
            <a:xfrm>
              <a:off x="2585376" y="2990065"/>
              <a:ext cx="1045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4000" dirty="0">
                  <a:solidFill>
                    <a:srgbClr val="F4990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%</a:t>
              </a:r>
              <a:endParaRPr lang="es-CO" sz="400" dirty="0">
                <a:solidFill>
                  <a:srgbClr val="F4990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Rectángulo redondeado 77">
            <a:extLst>
              <a:ext uri="{FF2B5EF4-FFF2-40B4-BE49-F238E27FC236}">
                <a16:creationId xmlns:a16="http://schemas.microsoft.com/office/drawing/2014/main" id="{3808DB14-E803-EC42-A3E9-D00AAC188059}"/>
              </a:ext>
            </a:extLst>
          </p:cNvPr>
          <p:cNvSpPr/>
          <p:nvPr/>
        </p:nvSpPr>
        <p:spPr>
          <a:xfrm>
            <a:off x="4982640" y="1479860"/>
            <a:ext cx="2687875" cy="2147079"/>
          </a:xfrm>
          <a:prstGeom prst="roundRect">
            <a:avLst>
              <a:gd name="adj" fmla="val 10468"/>
            </a:avLst>
          </a:prstGeom>
          <a:noFill/>
          <a:ln w="19050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67E18906-DEF6-8446-90CC-08EF478388CF}"/>
              </a:ext>
            </a:extLst>
          </p:cNvPr>
          <p:cNvSpPr txBox="1"/>
          <p:nvPr/>
        </p:nvSpPr>
        <p:spPr>
          <a:xfrm>
            <a:off x="307093" y="2718208"/>
            <a:ext cx="346218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CO" sz="2000" b="1" dirty="0">
                <a:solidFill>
                  <a:schemeClr val="bg2">
                    <a:lumMod val="75000"/>
                  </a:schemeClr>
                </a:solidFill>
                <a:latin typeface="Arial Black"/>
              </a:rPr>
              <a:t>Unidad Prestadora de Salud de Bogotá  </a:t>
            </a:r>
          </a:p>
        </p:txBody>
      </p: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FE942E99-562C-A844-BCEE-2FBEF169813A}"/>
              </a:ext>
            </a:extLst>
          </p:cNvPr>
          <p:cNvGrpSpPr/>
          <p:nvPr/>
        </p:nvGrpSpPr>
        <p:grpSpPr>
          <a:xfrm>
            <a:off x="4096078" y="2406138"/>
            <a:ext cx="1227709" cy="323471"/>
            <a:chOff x="810035" y="3363651"/>
            <a:chExt cx="1413469" cy="275536"/>
          </a:xfrm>
          <a:solidFill>
            <a:srgbClr val="FF0000"/>
          </a:solidFill>
        </p:grpSpPr>
        <p:cxnSp>
          <p:nvCxnSpPr>
            <p:cNvPr id="104" name="Conector recto 103">
              <a:extLst>
                <a:ext uri="{FF2B5EF4-FFF2-40B4-BE49-F238E27FC236}">
                  <a16:creationId xmlns:a16="http://schemas.microsoft.com/office/drawing/2014/main" id="{F3B097A3-6D91-1C41-8B22-EE0B8C450A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01518" y="3363651"/>
              <a:ext cx="321986" cy="223047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5" name="Conector recto 104">
              <a:extLst>
                <a:ext uri="{FF2B5EF4-FFF2-40B4-BE49-F238E27FC236}">
                  <a16:creationId xmlns:a16="http://schemas.microsoft.com/office/drawing/2014/main" id="{35AD51E8-5EF2-A846-8B7E-801B298AAC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686" y="3588883"/>
              <a:ext cx="1057571" cy="0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06" name="Elipse 105">
              <a:extLst>
                <a:ext uri="{FF2B5EF4-FFF2-40B4-BE49-F238E27FC236}">
                  <a16:creationId xmlns:a16="http://schemas.microsoft.com/office/drawing/2014/main" id="{BF13CF9A-616A-894B-9CE2-0BA065F24277}"/>
                </a:ext>
              </a:extLst>
            </p:cNvPr>
            <p:cNvSpPr/>
            <p:nvPr/>
          </p:nvSpPr>
          <p:spPr>
            <a:xfrm>
              <a:off x="810035" y="3533944"/>
              <a:ext cx="105243" cy="10524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5FC6C218-5D71-4066-B5C3-5251E25AEE40}"/>
              </a:ext>
            </a:extLst>
          </p:cNvPr>
          <p:cNvGrpSpPr/>
          <p:nvPr/>
        </p:nvGrpSpPr>
        <p:grpSpPr>
          <a:xfrm>
            <a:off x="3007181" y="4578326"/>
            <a:ext cx="5906951" cy="1339860"/>
            <a:chOff x="33990" y="5560385"/>
            <a:chExt cx="5128573" cy="1339860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CF71E714-3596-4DC4-99F8-068F8591F9C4}"/>
                </a:ext>
              </a:extLst>
            </p:cNvPr>
            <p:cNvSpPr/>
            <p:nvPr/>
          </p:nvSpPr>
          <p:spPr>
            <a:xfrm>
              <a:off x="495148" y="5560385"/>
              <a:ext cx="1544082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D6A82D9E-24F7-4B7A-A72D-4A3AEAF45DD8}"/>
                </a:ext>
              </a:extLst>
            </p:cNvPr>
            <p:cNvSpPr/>
            <p:nvPr/>
          </p:nvSpPr>
          <p:spPr>
            <a:xfrm>
              <a:off x="2128384" y="5560385"/>
              <a:ext cx="1401177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3DC1ED37-7870-4628-BA27-7AD61C89B724}"/>
                </a:ext>
              </a:extLst>
            </p:cNvPr>
            <p:cNvSpPr/>
            <p:nvPr/>
          </p:nvSpPr>
          <p:spPr>
            <a:xfrm>
              <a:off x="3618481" y="5560385"/>
              <a:ext cx="1544082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70" name="Título 1">
              <a:extLst>
                <a:ext uri="{FF2B5EF4-FFF2-40B4-BE49-F238E27FC236}">
                  <a16:creationId xmlns:a16="http://schemas.microsoft.com/office/drawing/2014/main" id="{5A572067-9130-49D5-9D06-7C1DBD4D9903}"/>
                </a:ext>
              </a:extLst>
            </p:cNvPr>
            <p:cNvSpPr txBox="1">
              <a:spLocks/>
            </p:cNvSpPr>
            <p:nvPr/>
          </p:nvSpPr>
          <p:spPr>
            <a:xfrm>
              <a:off x="33990" y="5799692"/>
              <a:ext cx="2423832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$ 4.584</a:t>
              </a:r>
              <a:endParaRPr lang="es-CO" sz="20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0" name="Título 1">
              <a:extLst>
                <a:ext uri="{FF2B5EF4-FFF2-40B4-BE49-F238E27FC236}">
                  <a16:creationId xmlns:a16="http://schemas.microsoft.com/office/drawing/2014/main" id="{E3F69057-F9BB-429E-92E1-870D6984AD6E}"/>
                </a:ext>
              </a:extLst>
            </p:cNvPr>
            <p:cNvSpPr txBox="1">
              <a:spLocks/>
            </p:cNvSpPr>
            <p:nvPr/>
          </p:nvSpPr>
          <p:spPr>
            <a:xfrm>
              <a:off x="2250508" y="5785417"/>
              <a:ext cx="1267023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$ 3.241</a:t>
              </a:r>
              <a:endParaRPr lang="es-CO" sz="32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1" name="Título 1">
              <a:extLst>
                <a:ext uri="{FF2B5EF4-FFF2-40B4-BE49-F238E27FC236}">
                  <a16:creationId xmlns:a16="http://schemas.microsoft.com/office/drawing/2014/main" id="{CAE5EC47-4902-4D69-85D3-47C77AD23718}"/>
                </a:ext>
              </a:extLst>
            </p:cNvPr>
            <p:cNvSpPr txBox="1">
              <a:spLocks/>
            </p:cNvSpPr>
            <p:nvPr/>
          </p:nvSpPr>
          <p:spPr>
            <a:xfrm>
              <a:off x="3843238" y="5758196"/>
              <a:ext cx="1174126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$ 1.343</a:t>
              </a:r>
              <a:endParaRPr lang="es-CO" sz="32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2" name="Título 1">
              <a:extLst>
                <a:ext uri="{FF2B5EF4-FFF2-40B4-BE49-F238E27FC236}">
                  <a16:creationId xmlns:a16="http://schemas.microsoft.com/office/drawing/2014/main" id="{94A997E6-8668-444A-BF7C-7DFC4556CE12}"/>
                </a:ext>
              </a:extLst>
            </p:cNvPr>
            <p:cNvSpPr txBox="1">
              <a:spLocks/>
            </p:cNvSpPr>
            <p:nvPr/>
          </p:nvSpPr>
          <p:spPr>
            <a:xfrm>
              <a:off x="609940" y="5684614"/>
              <a:ext cx="1341056" cy="16808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Valor estimado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3" name="Título 1">
              <a:extLst>
                <a:ext uri="{FF2B5EF4-FFF2-40B4-BE49-F238E27FC236}">
                  <a16:creationId xmlns:a16="http://schemas.microsoft.com/office/drawing/2014/main" id="{61F1BDB1-C307-4900-A882-116DDEE45F5A}"/>
                </a:ext>
              </a:extLst>
            </p:cNvPr>
            <p:cNvSpPr txBox="1">
              <a:spLocks/>
            </p:cNvSpPr>
            <p:nvPr/>
          </p:nvSpPr>
          <p:spPr>
            <a:xfrm>
              <a:off x="2485364" y="5647386"/>
              <a:ext cx="733030" cy="22322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OC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4" name="Título 1">
              <a:extLst>
                <a:ext uri="{FF2B5EF4-FFF2-40B4-BE49-F238E27FC236}">
                  <a16:creationId xmlns:a16="http://schemas.microsoft.com/office/drawing/2014/main" id="{5A72075E-AC39-443E-B33E-426BFBCE3059}"/>
                </a:ext>
              </a:extLst>
            </p:cNvPr>
            <p:cNvSpPr txBox="1">
              <a:spLocks/>
            </p:cNvSpPr>
            <p:nvPr/>
          </p:nvSpPr>
          <p:spPr>
            <a:xfrm>
              <a:off x="3899518" y="5647387"/>
              <a:ext cx="1218794" cy="13803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Diferencia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D27CB6-5739-4FCC-AF5F-3E01910BE247}"/>
                </a:ext>
              </a:extLst>
            </p:cNvPr>
            <p:cNvSpPr/>
            <p:nvPr/>
          </p:nvSpPr>
          <p:spPr>
            <a:xfrm flipV="1">
              <a:off x="1014058" y="5981077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5573E01A-4BE9-444C-98B3-A5D229D6391A}"/>
                </a:ext>
              </a:extLst>
            </p:cNvPr>
            <p:cNvSpPr/>
            <p:nvPr/>
          </p:nvSpPr>
          <p:spPr>
            <a:xfrm flipV="1">
              <a:off x="2651669" y="5875061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042BCEB1-5AC3-4FE6-878F-3012FFE4E17A}"/>
                </a:ext>
              </a:extLst>
            </p:cNvPr>
            <p:cNvSpPr/>
            <p:nvPr/>
          </p:nvSpPr>
          <p:spPr>
            <a:xfrm flipV="1">
              <a:off x="4284054" y="5875061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9" name="Título 1">
              <a:extLst>
                <a:ext uri="{FF2B5EF4-FFF2-40B4-BE49-F238E27FC236}">
                  <a16:creationId xmlns:a16="http://schemas.microsoft.com/office/drawing/2014/main" id="{1F0DF20D-9DEA-4F03-8225-0DAA62A4C1EC}"/>
                </a:ext>
              </a:extLst>
            </p:cNvPr>
            <p:cNvSpPr txBox="1">
              <a:spLocks/>
            </p:cNvSpPr>
            <p:nvPr/>
          </p:nvSpPr>
          <p:spPr>
            <a:xfrm>
              <a:off x="680126" y="6544967"/>
              <a:ext cx="1174126" cy="152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Millones</a:t>
              </a:r>
              <a:endParaRPr lang="es-CO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Título 1">
              <a:extLst>
                <a:ext uri="{FF2B5EF4-FFF2-40B4-BE49-F238E27FC236}">
                  <a16:creationId xmlns:a16="http://schemas.microsoft.com/office/drawing/2014/main" id="{0D14FF1B-2BD5-424D-842C-FC124FA80B4C}"/>
                </a:ext>
              </a:extLst>
            </p:cNvPr>
            <p:cNvSpPr txBox="1">
              <a:spLocks/>
            </p:cNvSpPr>
            <p:nvPr/>
          </p:nvSpPr>
          <p:spPr>
            <a:xfrm>
              <a:off x="2242708" y="6556006"/>
              <a:ext cx="1174126" cy="152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Millones</a:t>
              </a:r>
              <a:endParaRPr lang="es-CO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3" name="Título 1">
            <a:extLst>
              <a:ext uri="{FF2B5EF4-FFF2-40B4-BE49-F238E27FC236}">
                <a16:creationId xmlns:a16="http://schemas.microsoft.com/office/drawing/2014/main" id="{3BEA8C23-2DB4-4F4C-B589-A9EBC8A89723}"/>
              </a:ext>
            </a:extLst>
          </p:cNvPr>
          <p:cNvSpPr txBox="1">
            <a:spLocks/>
          </p:cNvSpPr>
          <p:nvPr/>
        </p:nvSpPr>
        <p:spPr>
          <a:xfrm>
            <a:off x="7459391" y="5567162"/>
            <a:ext cx="1352326" cy="1524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  <a:endParaRPr lang="es-CO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Título 1">
            <a:extLst>
              <a:ext uri="{FF2B5EF4-FFF2-40B4-BE49-F238E27FC236}">
                <a16:creationId xmlns:a16="http://schemas.microsoft.com/office/drawing/2014/main" id="{B4E365F4-21A2-494C-8325-73417C0CB510}"/>
              </a:ext>
            </a:extLst>
          </p:cNvPr>
          <p:cNvSpPr txBox="1">
            <a:spLocks/>
          </p:cNvSpPr>
          <p:nvPr/>
        </p:nvSpPr>
        <p:spPr>
          <a:xfrm>
            <a:off x="5453827" y="6042696"/>
            <a:ext cx="2379336" cy="3774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Fuente: Estudio Previo</a:t>
            </a:r>
            <a:endParaRPr lang="es-CO" sz="1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5BD5559-D241-4204-BCAA-CDCAE3AE1AF5}"/>
              </a:ext>
            </a:extLst>
          </p:cNvPr>
          <p:cNvSpPr txBox="1"/>
          <p:nvPr/>
        </p:nvSpPr>
        <p:spPr>
          <a:xfrm>
            <a:off x="4839551" y="3326159"/>
            <a:ext cx="30627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 </a:t>
            </a:r>
          </a:p>
          <a:p>
            <a:pPr algn="ctr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BPO</a:t>
            </a:r>
            <a:endParaRPr lang="es-CO" sz="2800" b="1" dirty="0">
              <a:solidFill>
                <a:schemeClr val="bg1"/>
              </a:solidFill>
            </a:endParaRPr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4F52DE0C-EF6C-404F-9315-94FB4A612F07}"/>
              </a:ext>
            </a:extLst>
          </p:cNvPr>
          <p:cNvGrpSpPr/>
          <p:nvPr/>
        </p:nvGrpSpPr>
        <p:grpSpPr>
          <a:xfrm>
            <a:off x="1957409" y="3463974"/>
            <a:ext cx="8827021" cy="954107"/>
            <a:chOff x="3739601" y="3325799"/>
            <a:chExt cx="5336600" cy="954107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31FDB177-BF5E-44E2-8213-F5A2D759BFAF}"/>
                </a:ext>
              </a:extLst>
            </p:cNvPr>
            <p:cNvSpPr/>
            <p:nvPr/>
          </p:nvSpPr>
          <p:spPr>
            <a:xfrm>
              <a:off x="5294103" y="3393751"/>
              <a:ext cx="2234545" cy="382351"/>
            </a:xfrm>
            <a:prstGeom prst="rect">
              <a:avLst/>
            </a:prstGeom>
            <a:solidFill>
              <a:srgbClr val="F499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C892D0AD-6DB3-4E54-8B3A-00FA8844C72D}"/>
                </a:ext>
              </a:extLst>
            </p:cNvPr>
            <p:cNvSpPr/>
            <p:nvPr/>
          </p:nvSpPr>
          <p:spPr>
            <a:xfrm>
              <a:off x="4982640" y="3834640"/>
              <a:ext cx="2850523" cy="382351"/>
            </a:xfrm>
            <a:prstGeom prst="rect">
              <a:avLst/>
            </a:prstGeom>
            <a:solidFill>
              <a:srgbClr val="F499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8" name="CuadroTexto 47">
              <a:extLst>
                <a:ext uri="{FF2B5EF4-FFF2-40B4-BE49-F238E27FC236}">
                  <a16:creationId xmlns:a16="http://schemas.microsoft.com/office/drawing/2014/main" id="{5DA1BD32-7319-4686-BF15-F3B097C31E11}"/>
                </a:ext>
              </a:extLst>
            </p:cNvPr>
            <p:cNvSpPr txBox="1"/>
            <p:nvPr/>
          </p:nvSpPr>
          <p:spPr>
            <a:xfrm>
              <a:off x="3739601" y="3325799"/>
              <a:ext cx="5336600" cy="95410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Arial"/>
                  <a:cs typeface="Arial"/>
                </a:rPr>
                <a:t>Servicios BPO  </a:t>
              </a:r>
              <a:endParaRPr lang="es-CO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Arial"/>
                  <a:cs typeface="Calibri"/>
                </a:rPr>
                <a:t>II   </a:t>
              </a:r>
              <a:endParaRPr lang="es-CO" sz="2800" b="1" dirty="0">
                <a:solidFill>
                  <a:schemeClr val="bg1"/>
                </a:solidFill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8720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F178F32A-3F9E-8C48-82F7-6944ECFC69D4}"/>
              </a:ext>
            </a:extLst>
          </p:cNvPr>
          <p:cNvSpPr/>
          <p:nvPr/>
        </p:nvSpPr>
        <p:spPr>
          <a:xfrm>
            <a:off x="205657" y="115292"/>
            <a:ext cx="11758463" cy="9788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F8DEC06-1D69-284E-9F68-A2A1974CC3BB}"/>
              </a:ext>
            </a:extLst>
          </p:cNvPr>
          <p:cNvSpPr/>
          <p:nvPr/>
        </p:nvSpPr>
        <p:spPr>
          <a:xfrm>
            <a:off x="205658" y="6577862"/>
            <a:ext cx="11828190" cy="2123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14A40286-AD0F-594B-9128-F4057F099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49" y="6495778"/>
            <a:ext cx="495300" cy="317500"/>
          </a:xfrm>
          <a:prstGeom prst="rect">
            <a:avLst/>
          </a:prstGeom>
        </p:spPr>
      </p:pic>
      <p:sp>
        <p:nvSpPr>
          <p:cNvPr id="31" name="Subtítulo 2">
            <a:extLst>
              <a:ext uri="{FF2B5EF4-FFF2-40B4-BE49-F238E27FC236}">
                <a16:creationId xmlns:a16="http://schemas.microsoft.com/office/drawing/2014/main" id="{E3EA1226-0053-E44C-AE66-3A9E30B13B45}"/>
              </a:ext>
            </a:extLst>
          </p:cNvPr>
          <p:cNvSpPr txBox="1">
            <a:spLocks/>
          </p:cNvSpPr>
          <p:nvPr/>
        </p:nvSpPr>
        <p:spPr>
          <a:xfrm>
            <a:off x="9047825" y="6598100"/>
            <a:ext cx="2897245" cy="262803"/>
          </a:xfrm>
          <a:prstGeom prst="rect">
            <a:avLst/>
          </a:prstGeom>
        </p:spPr>
        <p:txBody>
          <a:bodyPr vert="horz" lIns="91440" tIns="0" rIns="0" bIns="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100" dirty="0">
                <a:solidFill>
                  <a:srgbClr val="FFFFFF"/>
                </a:solidFill>
                <a:latin typeface="Arial"/>
                <a:cs typeface="Arial"/>
              </a:rPr>
              <a:t>www.colombiacompra.gov.co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21BD296A-5D8A-924C-9E30-76EC66FBCFA3}"/>
              </a:ext>
            </a:extLst>
          </p:cNvPr>
          <p:cNvSpPr txBox="1">
            <a:spLocks/>
          </p:cNvSpPr>
          <p:nvPr/>
        </p:nvSpPr>
        <p:spPr>
          <a:xfrm>
            <a:off x="1639512" y="484554"/>
            <a:ext cx="8893245" cy="445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chemeClr val="bg2">
                    <a:lumMod val="75000"/>
                  </a:schemeClr>
                </a:solidFill>
                <a:latin typeface="Arial Black"/>
                <a:ea typeface="+mn-ea"/>
                <a:cs typeface="Arial Black" panose="020B0604020202020204" pitchFamily="34" charset="0"/>
              </a:rPr>
              <a:t>ÓRDENES DE COMPRA REPRESENTATIVAS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59FCEB57-76BF-3447-B2EA-B400FA5F51F9}"/>
              </a:ext>
            </a:extLst>
          </p:cNvPr>
          <p:cNvSpPr/>
          <p:nvPr/>
        </p:nvSpPr>
        <p:spPr>
          <a:xfrm>
            <a:off x="205658" y="1170508"/>
            <a:ext cx="11758463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grpSp>
        <p:nvGrpSpPr>
          <p:cNvPr id="58" name="Grupo 57">
            <a:extLst>
              <a:ext uri="{FF2B5EF4-FFF2-40B4-BE49-F238E27FC236}">
                <a16:creationId xmlns:a16="http://schemas.microsoft.com/office/drawing/2014/main" id="{46D9BDB1-C240-6142-93CF-02237F06128A}"/>
              </a:ext>
            </a:extLst>
          </p:cNvPr>
          <p:cNvGrpSpPr/>
          <p:nvPr/>
        </p:nvGrpSpPr>
        <p:grpSpPr>
          <a:xfrm>
            <a:off x="4924031" y="1572278"/>
            <a:ext cx="2909132" cy="1712340"/>
            <a:chOff x="721748" y="2409537"/>
            <a:chExt cx="2909132" cy="1712340"/>
          </a:xfrm>
        </p:grpSpPr>
        <p:sp>
          <p:nvSpPr>
            <p:cNvPr id="64" name="CuadroTexto 63">
              <a:extLst>
                <a:ext uri="{FF2B5EF4-FFF2-40B4-BE49-F238E27FC236}">
                  <a16:creationId xmlns:a16="http://schemas.microsoft.com/office/drawing/2014/main" id="{660F5F48-3739-084D-BDF9-8C221523FE94}"/>
                </a:ext>
              </a:extLst>
            </p:cNvPr>
            <p:cNvSpPr txBox="1"/>
            <p:nvPr/>
          </p:nvSpPr>
          <p:spPr>
            <a:xfrm>
              <a:off x="891619" y="2409537"/>
              <a:ext cx="226529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9600" b="1" dirty="0">
                  <a:solidFill>
                    <a:srgbClr val="F49907"/>
                  </a:solidFill>
                  <a:latin typeface="Arial Black"/>
                  <a:cs typeface="Arial Black" panose="020B0604020202020204" pitchFamily="34" charset="0"/>
                </a:rPr>
                <a:t>31</a:t>
              </a:r>
              <a:endParaRPr lang="es-CO" sz="9600" b="1" dirty="0">
                <a:solidFill>
                  <a:srgbClr val="F49907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66" name="CuadroTexto 65">
              <a:extLst>
                <a:ext uri="{FF2B5EF4-FFF2-40B4-BE49-F238E27FC236}">
                  <a16:creationId xmlns:a16="http://schemas.microsoft.com/office/drawing/2014/main" id="{7382AA9F-6146-274D-8DF6-3ABA8ADC4625}"/>
                </a:ext>
              </a:extLst>
            </p:cNvPr>
            <p:cNvSpPr txBox="1"/>
            <p:nvPr/>
          </p:nvSpPr>
          <p:spPr>
            <a:xfrm>
              <a:off x="721748" y="3752545"/>
              <a:ext cx="27781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>
                  <a:solidFill>
                    <a:srgbClr val="F49907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De optimización</a:t>
              </a:r>
            </a:p>
          </p:txBody>
        </p:sp>
        <p:sp>
          <p:nvSpPr>
            <p:cNvPr id="69" name="CuadroTexto 68">
              <a:extLst>
                <a:ext uri="{FF2B5EF4-FFF2-40B4-BE49-F238E27FC236}">
                  <a16:creationId xmlns:a16="http://schemas.microsoft.com/office/drawing/2014/main" id="{0118446F-4948-2E42-AD67-47E3E9D7AE7F}"/>
                </a:ext>
              </a:extLst>
            </p:cNvPr>
            <p:cNvSpPr txBox="1"/>
            <p:nvPr/>
          </p:nvSpPr>
          <p:spPr>
            <a:xfrm>
              <a:off x="2585376" y="2990065"/>
              <a:ext cx="1045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4000" dirty="0">
                  <a:solidFill>
                    <a:srgbClr val="F4990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%</a:t>
              </a:r>
              <a:endParaRPr lang="es-CO" sz="400" dirty="0">
                <a:solidFill>
                  <a:srgbClr val="F4990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Rectángulo redondeado 77">
            <a:extLst>
              <a:ext uri="{FF2B5EF4-FFF2-40B4-BE49-F238E27FC236}">
                <a16:creationId xmlns:a16="http://schemas.microsoft.com/office/drawing/2014/main" id="{3808DB14-E803-EC42-A3E9-D00AAC188059}"/>
              </a:ext>
            </a:extLst>
          </p:cNvPr>
          <p:cNvSpPr/>
          <p:nvPr/>
        </p:nvSpPr>
        <p:spPr>
          <a:xfrm>
            <a:off x="4982640" y="1479860"/>
            <a:ext cx="2687875" cy="2147079"/>
          </a:xfrm>
          <a:prstGeom prst="roundRect">
            <a:avLst>
              <a:gd name="adj" fmla="val 10468"/>
            </a:avLst>
          </a:prstGeom>
          <a:noFill/>
          <a:ln w="19050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67E18906-DEF6-8446-90CC-08EF478388CF}"/>
              </a:ext>
            </a:extLst>
          </p:cNvPr>
          <p:cNvSpPr txBox="1"/>
          <p:nvPr/>
        </p:nvSpPr>
        <p:spPr>
          <a:xfrm>
            <a:off x="307093" y="2718208"/>
            <a:ext cx="3462180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CO" sz="2000" b="1" dirty="0">
                <a:solidFill>
                  <a:schemeClr val="bg2">
                    <a:lumMod val="75000"/>
                  </a:schemeClr>
                </a:solidFill>
                <a:latin typeface="Arial Black"/>
              </a:rPr>
              <a:t>Agencia Nacional de Contratación Pública - CCE  </a:t>
            </a:r>
          </a:p>
        </p:txBody>
      </p: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FE942E99-562C-A844-BCEE-2FBEF169813A}"/>
              </a:ext>
            </a:extLst>
          </p:cNvPr>
          <p:cNvGrpSpPr/>
          <p:nvPr/>
        </p:nvGrpSpPr>
        <p:grpSpPr>
          <a:xfrm>
            <a:off x="4096078" y="2406138"/>
            <a:ext cx="1227709" cy="323471"/>
            <a:chOff x="810035" y="3363651"/>
            <a:chExt cx="1413469" cy="275536"/>
          </a:xfrm>
          <a:solidFill>
            <a:srgbClr val="FF0000"/>
          </a:solidFill>
        </p:grpSpPr>
        <p:cxnSp>
          <p:nvCxnSpPr>
            <p:cNvPr id="104" name="Conector recto 103">
              <a:extLst>
                <a:ext uri="{FF2B5EF4-FFF2-40B4-BE49-F238E27FC236}">
                  <a16:creationId xmlns:a16="http://schemas.microsoft.com/office/drawing/2014/main" id="{F3B097A3-6D91-1C41-8B22-EE0B8C450A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01518" y="3363651"/>
              <a:ext cx="321986" cy="223047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5" name="Conector recto 104">
              <a:extLst>
                <a:ext uri="{FF2B5EF4-FFF2-40B4-BE49-F238E27FC236}">
                  <a16:creationId xmlns:a16="http://schemas.microsoft.com/office/drawing/2014/main" id="{35AD51E8-5EF2-A846-8B7E-801B298AAC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686" y="3588883"/>
              <a:ext cx="1057571" cy="0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06" name="Elipse 105">
              <a:extLst>
                <a:ext uri="{FF2B5EF4-FFF2-40B4-BE49-F238E27FC236}">
                  <a16:creationId xmlns:a16="http://schemas.microsoft.com/office/drawing/2014/main" id="{BF13CF9A-616A-894B-9CE2-0BA065F24277}"/>
                </a:ext>
              </a:extLst>
            </p:cNvPr>
            <p:cNvSpPr/>
            <p:nvPr/>
          </p:nvSpPr>
          <p:spPr>
            <a:xfrm>
              <a:off x="810035" y="3533944"/>
              <a:ext cx="105243" cy="10524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5FC6C218-5D71-4066-B5C3-5251E25AEE40}"/>
              </a:ext>
            </a:extLst>
          </p:cNvPr>
          <p:cNvGrpSpPr/>
          <p:nvPr/>
        </p:nvGrpSpPr>
        <p:grpSpPr>
          <a:xfrm>
            <a:off x="3007181" y="4578326"/>
            <a:ext cx="5906951" cy="1339860"/>
            <a:chOff x="33990" y="5560385"/>
            <a:chExt cx="5128573" cy="1339860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CF71E714-3596-4DC4-99F8-068F8591F9C4}"/>
                </a:ext>
              </a:extLst>
            </p:cNvPr>
            <p:cNvSpPr/>
            <p:nvPr/>
          </p:nvSpPr>
          <p:spPr>
            <a:xfrm>
              <a:off x="495148" y="5560385"/>
              <a:ext cx="1544082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D6A82D9E-24F7-4B7A-A72D-4A3AEAF45DD8}"/>
                </a:ext>
              </a:extLst>
            </p:cNvPr>
            <p:cNvSpPr/>
            <p:nvPr/>
          </p:nvSpPr>
          <p:spPr>
            <a:xfrm>
              <a:off x="2128384" y="5560385"/>
              <a:ext cx="1401177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3DC1ED37-7870-4628-BA27-7AD61C89B724}"/>
                </a:ext>
              </a:extLst>
            </p:cNvPr>
            <p:cNvSpPr/>
            <p:nvPr/>
          </p:nvSpPr>
          <p:spPr>
            <a:xfrm>
              <a:off x="3618481" y="5560385"/>
              <a:ext cx="1544082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70" name="Título 1">
              <a:extLst>
                <a:ext uri="{FF2B5EF4-FFF2-40B4-BE49-F238E27FC236}">
                  <a16:creationId xmlns:a16="http://schemas.microsoft.com/office/drawing/2014/main" id="{5A572067-9130-49D5-9D06-7C1DBD4D9903}"/>
                </a:ext>
              </a:extLst>
            </p:cNvPr>
            <p:cNvSpPr txBox="1">
              <a:spLocks/>
            </p:cNvSpPr>
            <p:nvPr/>
          </p:nvSpPr>
          <p:spPr>
            <a:xfrm>
              <a:off x="33990" y="5799692"/>
              <a:ext cx="2423832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$ 4.251</a:t>
              </a:r>
              <a:endParaRPr lang="es-CO" sz="20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0" name="Título 1">
              <a:extLst>
                <a:ext uri="{FF2B5EF4-FFF2-40B4-BE49-F238E27FC236}">
                  <a16:creationId xmlns:a16="http://schemas.microsoft.com/office/drawing/2014/main" id="{E3F69057-F9BB-429E-92E1-870D6984AD6E}"/>
                </a:ext>
              </a:extLst>
            </p:cNvPr>
            <p:cNvSpPr txBox="1">
              <a:spLocks/>
            </p:cNvSpPr>
            <p:nvPr/>
          </p:nvSpPr>
          <p:spPr>
            <a:xfrm>
              <a:off x="2250508" y="5785417"/>
              <a:ext cx="1267023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$ 2.926</a:t>
              </a:r>
              <a:endParaRPr lang="es-CO" sz="32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1" name="Título 1">
              <a:extLst>
                <a:ext uri="{FF2B5EF4-FFF2-40B4-BE49-F238E27FC236}">
                  <a16:creationId xmlns:a16="http://schemas.microsoft.com/office/drawing/2014/main" id="{CAE5EC47-4902-4D69-85D3-47C77AD23718}"/>
                </a:ext>
              </a:extLst>
            </p:cNvPr>
            <p:cNvSpPr txBox="1">
              <a:spLocks/>
            </p:cNvSpPr>
            <p:nvPr/>
          </p:nvSpPr>
          <p:spPr>
            <a:xfrm>
              <a:off x="3843238" y="5758196"/>
              <a:ext cx="1174126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$ 1.325</a:t>
              </a:r>
              <a:endParaRPr lang="es-CO" sz="32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2" name="Título 1">
              <a:extLst>
                <a:ext uri="{FF2B5EF4-FFF2-40B4-BE49-F238E27FC236}">
                  <a16:creationId xmlns:a16="http://schemas.microsoft.com/office/drawing/2014/main" id="{94A997E6-8668-444A-BF7C-7DFC4556CE12}"/>
                </a:ext>
              </a:extLst>
            </p:cNvPr>
            <p:cNvSpPr txBox="1">
              <a:spLocks/>
            </p:cNvSpPr>
            <p:nvPr/>
          </p:nvSpPr>
          <p:spPr>
            <a:xfrm>
              <a:off x="609940" y="5684614"/>
              <a:ext cx="1341056" cy="16808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Valor estimado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3" name="Título 1">
              <a:extLst>
                <a:ext uri="{FF2B5EF4-FFF2-40B4-BE49-F238E27FC236}">
                  <a16:creationId xmlns:a16="http://schemas.microsoft.com/office/drawing/2014/main" id="{61F1BDB1-C307-4900-A882-116DDEE45F5A}"/>
                </a:ext>
              </a:extLst>
            </p:cNvPr>
            <p:cNvSpPr txBox="1">
              <a:spLocks/>
            </p:cNvSpPr>
            <p:nvPr/>
          </p:nvSpPr>
          <p:spPr>
            <a:xfrm>
              <a:off x="2485364" y="5647386"/>
              <a:ext cx="733030" cy="22322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OC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4" name="Título 1">
              <a:extLst>
                <a:ext uri="{FF2B5EF4-FFF2-40B4-BE49-F238E27FC236}">
                  <a16:creationId xmlns:a16="http://schemas.microsoft.com/office/drawing/2014/main" id="{5A72075E-AC39-443E-B33E-426BFBCE3059}"/>
                </a:ext>
              </a:extLst>
            </p:cNvPr>
            <p:cNvSpPr txBox="1">
              <a:spLocks/>
            </p:cNvSpPr>
            <p:nvPr/>
          </p:nvSpPr>
          <p:spPr>
            <a:xfrm>
              <a:off x="3899518" y="5647387"/>
              <a:ext cx="1218794" cy="13803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Diferencia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D27CB6-5739-4FCC-AF5F-3E01910BE247}"/>
                </a:ext>
              </a:extLst>
            </p:cNvPr>
            <p:cNvSpPr/>
            <p:nvPr/>
          </p:nvSpPr>
          <p:spPr>
            <a:xfrm flipV="1">
              <a:off x="1014058" y="5981077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5573E01A-4BE9-444C-98B3-A5D229D6391A}"/>
                </a:ext>
              </a:extLst>
            </p:cNvPr>
            <p:cNvSpPr/>
            <p:nvPr/>
          </p:nvSpPr>
          <p:spPr>
            <a:xfrm flipV="1">
              <a:off x="2651669" y="5875061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042BCEB1-5AC3-4FE6-878F-3012FFE4E17A}"/>
                </a:ext>
              </a:extLst>
            </p:cNvPr>
            <p:cNvSpPr/>
            <p:nvPr/>
          </p:nvSpPr>
          <p:spPr>
            <a:xfrm flipV="1">
              <a:off x="4284054" y="5875061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9" name="Título 1">
              <a:extLst>
                <a:ext uri="{FF2B5EF4-FFF2-40B4-BE49-F238E27FC236}">
                  <a16:creationId xmlns:a16="http://schemas.microsoft.com/office/drawing/2014/main" id="{1F0DF20D-9DEA-4F03-8225-0DAA62A4C1EC}"/>
                </a:ext>
              </a:extLst>
            </p:cNvPr>
            <p:cNvSpPr txBox="1">
              <a:spLocks/>
            </p:cNvSpPr>
            <p:nvPr/>
          </p:nvSpPr>
          <p:spPr>
            <a:xfrm>
              <a:off x="680126" y="6544967"/>
              <a:ext cx="1174126" cy="152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Millones</a:t>
              </a:r>
              <a:endParaRPr lang="es-CO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Título 1">
              <a:extLst>
                <a:ext uri="{FF2B5EF4-FFF2-40B4-BE49-F238E27FC236}">
                  <a16:creationId xmlns:a16="http://schemas.microsoft.com/office/drawing/2014/main" id="{0D14FF1B-2BD5-424D-842C-FC124FA80B4C}"/>
                </a:ext>
              </a:extLst>
            </p:cNvPr>
            <p:cNvSpPr txBox="1">
              <a:spLocks/>
            </p:cNvSpPr>
            <p:nvPr/>
          </p:nvSpPr>
          <p:spPr>
            <a:xfrm>
              <a:off x="2242708" y="6556006"/>
              <a:ext cx="1174126" cy="152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Millones</a:t>
              </a:r>
              <a:endParaRPr lang="es-CO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3" name="Título 1">
            <a:extLst>
              <a:ext uri="{FF2B5EF4-FFF2-40B4-BE49-F238E27FC236}">
                <a16:creationId xmlns:a16="http://schemas.microsoft.com/office/drawing/2014/main" id="{3BEA8C23-2DB4-4F4C-B589-A9EBC8A89723}"/>
              </a:ext>
            </a:extLst>
          </p:cNvPr>
          <p:cNvSpPr txBox="1">
            <a:spLocks/>
          </p:cNvSpPr>
          <p:nvPr/>
        </p:nvSpPr>
        <p:spPr>
          <a:xfrm>
            <a:off x="7459391" y="5567162"/>
            <a:ext cx="1352326" cy="1524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  <a:endParaRPr lang="es-CO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Título 1">
            <a:extLst>
              <a:ext uri="{FF2B5EF4-FFF2-40B4-BE49-F238E27FC236}">
                <a16:creationId xmlns:a16="http://schemas.microsoft.com/office/drawing/2014/main" id="{B4E365F4-21A2-494C-8325-73417C0CB510}"/>
              </a:ext>
            </a:extLst>
          </p:cNvPr>
          <p:cNvSpPr txBox="1">
            <a:spLocks/>
          </p:cNvSpPr>
          <p:nvPr/>
        </p:nvSpPr>
        <p:spPr>
          <a:xfrm>
            <a:off x="5453827" y="6042696"/>
            <a:ext cx="2379336" cy="3774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Fuente: Estudio Previo</a:t>
            </a:r>
            <a:endParaRPr lang="es-CO" sz="1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5BD5559-D241-4204-BCAA-CDCAE3AE1AF5}"/>
              </a:ext>
            </a:extLst>
          </p:cNvPr>
          <p:cNvSpPr txBox="1"/>
          <p:nvPr/>
        </p:nvSpPr>
        <p:spPr>
          <a:xfrm>
            <a:off x="4839551" y="3326159"/>
            <a:ext cx="30627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 </a:t>
            </a:r>
          </a:p>
          <a:p>
            <a:pPr algn="ctr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BPO</a:t>
            </a:r>
            <a:endParaRPr lang="es-CO" sz="2800" b="1" dirty="0">
              <a:solidFill>
                <a:schemeClr val="bg1"/>
              </a:solidFill>
            </a:endParaRPr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4F52DE0C-EF6C-404F-9315-94FB4A612F07}"/>
              </a:ext>
            </a:extLst>
          </p:cNvPr>
          <p:cNvGrpSpPr/>
          <p:nvPr/>
        </p:nvGrpSpPr>
        <p:grpSpPr>
          <a:xfrm>
            <a:off x="1957409" y="3463974"/>
            <a:ext cx="8827021" cy="954107"/>
            <a:chOff x="3739601" y="3325799"/>
            <a:chExt cx="5336600" cy="954107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31FDB177-BF5E-44E2-8213-F5A2D759BFAF}"/>
                </a:ext>
              </a:extLst>
            </p:cNvPr>
            <p:cNvSpPr/>
            <p:nvPr/>
          </p:nvSpPr>
          <p:spPr>
            <a:xfrm>
              <a:off x="5294103" y="3393751"/>
              <a:ext cx="2234545" cy="382351"/>
            </a:xfrm>
            <a:prstGeom prst="rect">
              <a:avLst/>
            </a:prstGeom>
            <a:solidFill>
              <a:srgbClr val="F499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C892D0AD-6DB3-4E54-8B3A-00FA8844C72D}"/>
                </a:ext>
              </a:extLst>
            </p:cNvPr>
            <p:cNvSpPr/>
            <p:nvPr/>
          </p:nvSpPr>
          <p:spPr>
            <a:xfrm>
              <a:off x="4982640" y="3834640"/>
              <a:ext cx="2850523" cy="382351"/>
            </a:xfrm>
            <a:prstGeom prst="rect">
              <a:avLst/>
            </a:prstGeom>
            <a:solidFill>
              <a:srgbClr val="F499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8" name="CuadroTexto 47">
              <a:extLst>
                <a:ext uri="{FF2B5EF4-FFF2-40B4-BE49-F238E27FC236}">
                  <a16:creationId xmlns:a16="http://schemas.microsoft.com/office/drawing/2014/main" id="{5DA1BD32-7319-4686-BF15-F3B097C31E11}"/>
                </a:ext>
              </a:extLst>
            </p:cNvPr>
            <p:cNvSpPr txBox="1"/>
            <p:nvPr/>
          </p:nvSpPr>
          <p:spPr>
            <a:xfrm>
              <a:off x="3739601" y="3325799"/>
              <a:ext cx="5336600" cy="95410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Arial"/>
                  <a:cs typeface="Arial"/>
                </a:rPr>
                <a:t>Servicios BPO  </a:t>
              </a:r>
              <a:endParaRPr lang="es-CO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Arial"/>
                  <a:cs typeface="Calibri"/>
                </a:rPr>
                <a:t>II   </a:t>
              </a:r>
              <a:endParaRPr lang="es-CO" sz="2800" b="1" dirty="0">
                <a:solidFill>
                  <a:schemeClr val="bg1"/>
                </a:solidFill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688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F178F32A-3F9E-8C48-82F7-6944ECFC69D4}"/>
              </a:ext>
            </a:extLst>
          </p:cNvPr>
          <p:cNvSpPr/>
          <p:nvPr/>
        </p:nvSpPr>
        <p:spPr>
          <a:xfrm>
            <a:off x="205657" y="115292"/>
            <a:ext cx="11758463" cy="9788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F8DEC06-1D69-284E-9F68-A2A1974CC3BB}"/>
              </a:ext>
            </a:extLst>
          </p:cNvPr>
          <p:cNvSpPr/>
          <p:nvPr/>
        </p:nvSpPr>
        <p:spPr>
          <a:xfrm>
            <a:off x="205658" y="6577862"/>
            <a:ext cx="11828190" cy="2123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14A40286-AD0F-594B-9128-F4057F099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49" y="6495778"/>
            <a:ext cx="495300" cy="317500"/>
          </a:xfrm>
          <a:prstGeom prst="rect">
            <a:avLst/>
          </a:prstGeom>
        </p:spPr>
      </p:pic>
      <p:sp>
        <p:nvSpPr>
          <p:cNvPr id="31" name="Subtítulo 2">
            <a:extLst>
              <a:ext uri="{FF2B5EF4-FFF2-40B4-BE49-F238E27FC236}">
                <a16:creationId xmlns:a16="http://schemas.microsoft.com/office/drawing/2014/main" id="{E3EA1226-0053-E44C-AE66-3A9E30B13B45}"/>
              </a:ext>
            </a:extLst>
          </p:cNvPr>
          <p:cNvSpPr txBox="1">
            <a:spLocks/>
          </p:cNvSpPr>
          <p:nvPr/>
        </p:nvSpPr>
        <p:spPr>
          <a:xfrm>
            <a:off x="9047825" y="6598100"/>
            <a:ext cx="2897245" cy="262803"/>
          </a:xfrm>
          <a:prstGeom prst="rect">
            <a:avLst/>
          </a:prstGeom>
        </p:spPr>
        <p:txBody>
          <a:bodyPr vert="horz" lIns="91440" tIns="0" rIns="0" bIns="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100" dirty="0">
                <a:solidFill>
                  <a:srgbClr val="FFFFFF"/>
                </a:solidFill>
                <a:latin typeface="Arial"/>
                <a:cs typeface="Arial"/>
              </a:rPr>
              <a:t>www.colombiacompra.gov.co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21BD296A-5D8A-924C-9E30-76EC66FBCFA3}"/>
              </a:ext>
            </a:extLst>
          </p:cNvPr>
          <p:cNvSpPr txBox="1">
            <a:spLocks/>
          </p:cNvSpPr>
          <p:nvPr/>
        </p:nvSpPr>
        <p:spPr>
          <a:xfrm>
            <a:off x="1639512" y="484554"/>
            <a:ext cx="8893245" cy="445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solidFill>
                  <a:schemeClr val="bg2">
                    <a:lumMod val="75000"/>
                  </a:schemeClr>
                </a:solidFill>
                <a:latin typeface="Arial Black"/>
                <a:ea typeface="+mn-ea"/>
                <a:cs typeface="Arial Black" panose="020B0604020202020204" pitchFamily="34" charset="0"/>
              </a:rPr>
              <a:t>ÓRDENES DE COMPRA REPRESENTATIVAS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59FCEB57-76BF-3447-B2EA-B400FA5F51F9}"/>
              </a:ext>
            </a:extLst>
          </p:cNvPr>
          <p:cNvSpPr/>
          <p:nvPr/>
        </p:nvSpPr>
        <p:spPr>
          <a:xfrm>
            <a:off x="205658" y="1170508"/>
            <a:ext cx="11758463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grpSp>
        <p:nvGrpSpPr>
          <p:cNvPr id="58" name="Grupo 57">
            <a:extLst>
              <a:ext uri="{FF2B5EF4-FFF2-40B4-BE49-F238E27FC236}">
                <a16:creationId xmlns:a16="http://schemas.microsoft.com/office/drawing/2014/main" id="{46D9BDB1-C240-6142-93CF-02237F06128A}"/>
              </a:ext>
            </a:extLst>
          </p:cNvPr>
          <p:cNvGrpSpPr/>
          <p:nvPr/>
        </p:nvGrpSpPr>
        <p:grpSpPr>
          <a:xfrm>
            <a:off x="4924031" y="1572278"/>
            <a:ext cx="2909132" cy="1712340"/>
            <a:chOff x="721748" y="2409537"/>
            <a:chExt cx="2909132" cy="1712340"/>
          </a:xfrm>
        </p:grpSpPr>
        <p:sp>
          <p:nvSpPr>
            <p:cNvPr id="64" name="CuadroTexto 63">
              <a:extLst>
                <a:ext uri="{FF2B5EF4-FFF2-40B4-BE49-F238E27FC236}">
                  <a16:creationId xmlns:a16="http://schemas.microsoft.com/office/drawing/2014/main" id="{660F5F48-3739-084D-BDF9-8C221523FE94}"/>
                </a:ext>
              </a:extLst>
            </p:cNvPr>
            <p:cNvSpPr txBox="1"/>
            <p:nvPr/>
          </p:nvSpPr>
          <p:spPr>
            <a:xfrm>
              <a:off x="891619" y="2409537"/>
              <a:ext cx="226529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9600" b="1" dirty="0">
                  <a:solidFill>
                    <a:srgbClr val="F49907"/>
                  </a:solidFill>
                  <a:latin typeface="Arial Black"/>
                  <a:cs typeface="Arial Black" panose="020B0604020202020204" pitchFamily="34" charset="0"/>
                </a:rPr>
                <a:t>18</a:t>
              </a:r>
              <a:endParaRPr lang="es-CO" sz="9600" b="1" dirty="0">
                <a:solidFill>
                  <a:srgbClr val="F49907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66" name="CuadroTexto 65">
              <a:extLst>
                <a:ext uri="{FF2B5EF4-FFF2-40B4-BE49-F238E27FC236}">
                  <a16:creationId xmlns:a16="http://schemas.microsoft.com/office/drawing/2014/main" id="{7382AA9F-6146-274D-8DF6-3ABA8ADC4625}"/>
                </a:ext>
              </a:extLst>
            </p:cNvPr>
            <p:cNvSpPr txBox="1"/>
            <p:nvPr/>
          </p:nvSpPr>
          <p:spPr>
            <a:xfrm>
              <a:off x="721748" y="3752545"/>
              <a:ext cx="27781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>
                  <a:solidFill>
                    <a:srgbClr val="F49907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De optimización</a:t>
              </a:r>
            </a:p>
          </p:txBody>
        </p:sp>
        <p:sp>
          <p:nvSpPr>
            <p:cNvPr id="69" name="CuadroTexto 68">
              <a:extLst>
                <a:ext uri="{FF2B5EF4-FFF2-40B4-BE49-F238E27FC236}">
                  <a16:creationId xmlns:a16="http://schemas.microsoft.com/office/drawing/2014/main" id="{0118446F-4948-2E42-AD67-47E3E9D7AE7F}"/>
                </a:ext>
              </a:extLst>
            </p:cNvPr>
            <p:cNvSpPr txBox="1"/>
            <p:nvPr/>
          </p:nvSpPr>
          <p:spPr>
            <a:xfrm>
              <a:off x="2585376" y="2990065"/>
              <a:ext cx="1045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4000" dirty="0">
                  <a:solidFill>
                    <a:srgbClr val="F4990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%</a:t>
              </a:r>
              <a:endParaRPr lang="es-CO" sz="400" dirty="0">
                <a:solidFill>
                  <a:srgbClr val="F4990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Rectángulo redondeado 77">
            <a:extLst>
              <a:ext uri="{FF2B5EF4-FFF2-40B4-BE49-F238E27FC236}">
                <a16:creationId xmlns:a16="http://schemas.microsoft.com/office/drawing/2014/main" id="{3808DB14-E803-EC42-A3E9-D00AAC188059}"/>
              </a:ext>
            </a:extLst>
          </p:cNvPr>
          <p:cNvSpPr/>
          <p:nvPr/>
        </p:nvSpPr>
        <p:spPr>
          <a:xfrm>
            <a:off x="4982640" y="1479860"/>
            <a:ext cx="2687875" cy="2147079"/>
          </a:xfrm>
          <a:prstGeom prst="roundRect">
            <a:avLst>
              <a:gd name="adj" fmla="val 10468"/>
            </a:avLst>
          </a:prstGeom>
          <a:noFill/>
          <a:ln w="19050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67E18906-DEF6-8446-90CC-08EF478388CF}"/>
              </a:ext>
            </a:extLst>
          </p:cNvPr>
          <p:cNvSpPr txBox="1"/>
          <p:nvPr/>
        </p:nvSpPr>
        <p:spPr>
          <a:xfrm>
            <a:off x="307093" y="2718208"/>
            <a:ext cx="346218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CO" sz="2000" b="1" dirty="0">
                <a:solidFill>
                  <a:schemeClr val="bg2">
                    <a:lumMod val="75000"/>
                  </a:schemeClr>
                </a:solidFill>
                <a:latin typeface="Arial Black"/>
              </a:rPr>
              <a:t>Dirección Territorial de Salud de Caldas </a:t>
            </a:r>
            <a:endParaRPr lang="es-ES" dirty="0">
              <a:solidFill>
                <a:schemeClr val="bg2">
                  <a:lumMod val="75000"/>
                </a:schemeClr>
              </a:solidFill>
            </a:endParaRPr>
          </a:p>
        </p:txBody>
      </p: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FE942E99-562C-A844-BCEE-2FBEF169813A}"/>
              </a:ext>
            </a:extLst>
          </p:cNvPr>
          <p:cNvGrpSpPr/>
          <p:nvPr/>
        </p:nvGrpSpPr>
        <p:grpSpPr>
          <a:xfrm>
            <a:off x="4096078" y="2406138"/>
            <a:ext cx="1227709" cy="323471"/>
            <a:chOff x="810035" y="3363651"/>
            <a:chExt cx="1413469" cy="275536"/>
          </a:xfrm>
          <a:solidFill>
            <a:srgbClr val="FF0000"/>
          </a:solidFill>
        </p:grpSpPr>
        <p:cxnSp>
          <p:nvCxnSpPr>
            <p:cNvPr id="104" name="Conector recto 103">
              <a:extLst>
                <a:ext uri="{FF2B5EF4-FFF2-40B4-BE49-F238E27FC236}">
                  <a16:creationId xmlns:a16="http://schemas.microsoft.com/office/drawing/2014/main" id="{F3B097A3-6D91-1C41-8B22-EE0B8C450A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01518" y="3363651"/>
              <a:ext cx="321986" cy="223047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5" name="Conector recto 104">
              <a:extLst>
                <a:ext uri="{FF2B5EF4-FFF2-40B4-BE49-F238E27FC236}">
                  <a16:creationId xmlns:a16="http://schemas.microsoft.com/office/drawing/2014/main" id="{35AD51E8-5EF2-A846-8B7E-801B298AAC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686" y="3588883"/>
              <a:ext cx="1057571" cy="0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06" name="Elipse 105">
              <a:extLst>
                <a:ext uri="{FF2B5EF4-FFF2-40B4-BE49-F238E27FC236}">
                  <a16:creationId xmlns:a16="http://schemas.microsoft.com/office/drawing/2014/main" id="{BF13CF9A-616A-894B-9CE2-0BA065F24277}"/>
                </a:ext>
              </a:extLst>
            </p:cNvPr>
            <p:cNvSpPr/>
            <p:nvPr/>
          </p:nvSpPr>
          <p:spPr>
            <a:xfrm>
              <a:off x="810035" y="3533944"/>
              <a:ext cx="105243" cy="10524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5FC6C218-5D71-4066-B5C3-5251E25AEE40}"/>
              </a:ext>
            </a:extLst>
          </p:cNvPr>
          <p:cNvGrpSpPr/>
          <p:nvPr/>
        </p:nvGrpSpPr>
        <p:grpSpPr>
          <a:xfrm>
            <a:off x="3007181" y="4578326"/>
            <a:ext cx="5906951" cy="1339860"/>
            <a:chOff x="33990" y="5560385"/>
            <a:chExt cx="5128573" cy="1339860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CF71E714-3596-4DC4-99F8-068F8591F9C4}"/>
                </a:ext>
              </a:extLst>
            </p:cNvPr>
            <p:cNvSpPr/>
            <p:nvPr/>
          </p:nvSpPr>
          <p:spPr>
            <a:xfrm>
              <a:off x="495148" y="5560385"/>
              <a:ext cx="1544082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D6A82D9E-24F7-4B7A-A72D-4A3AEAF45DD8}"/>
                </a:ext>
              </a:extLst>
            </p:cNvPr>
            <p:cNvSpPr/>
            <p:nvPr/>
          </p:nvSpPr>
          <p:spPr>
            <a:xfrm>
              <a:off x="2128384" y="5560385"/>
              <a:ext cx="1401177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3DC1ED37-7870-4628-BA27-7AD61C89B724}"/>
                </a:ext>
              </a:extLst>
            </p:cNvPr>
            <p:cNvSpPr/>
            <p:nvPr/>
          </p:nvSpPr>
          <p:spPr>
            <a:xfrm>
              <a:off x="3618481" y="5560385"/>
              <a:ext cx="1544082" cy="13398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70" name="Título 1">
              <a:extLst>
                <a:ext uri="{FF2B5EF4-FFF2-40B4-BE49-F238E27FC236}">
                  <a16:creationId xmlns:a16="http://schemas.microsoft.com/office/drawing/2014/main" id="{5A572067-9130-49D5-9D06-7C1DBD4D9903}"/>
                </a:ext>
              </a:extLst>
            </p:cNvPr>
            <p:cNvSpPr txBox="1">
              <a:spLocks/>
            </p:cNvSpPr>
            <p:nvPr/>
          </p:nvSpPr>
          <p:spPr>
            <a:xfrm>
              <a:off x="33990" y="5799692"/>
              <a:ext cx="2423832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$ 4.146</a:t>
              </a:r>
              <a:endParaRPr lang="es-CO" sz="20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0" name="Título 1">
              <a:extLst>
                <a:ext uri="{FF2B5EF4-FFF2-40B4-BE49-F238E27FC236}">
                  <a16:creationId xmlns:a16="http://schemas.microsoft.com/office/drawing/2014/main" id="{E3F69057-F9BB-429E-92E1-870D6984AD6E}"/>
                </a:ext>
              </a:extLst>
            </p:cNvPr>
            <p:cNvSpPr txBox="1">
              <a:spLocks/>
            </p:cNvSpPr>
            <p:nvPr/>
          </p:nvSpPr>
          <p:spPr>
            <a:xfrm>
              <a:off x="2250508" y="5785417"/>
              <a:ext cx="1267023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$ 3.398</a:t>
              </a:r>
              <a:endParaRPr lang="es-CO" sz="32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1" name="Título 1">
              <a:extLst>
                <a:ext uri="{FF2B5EF4-FFF2-40B4-BE49-F238E27FC236}">
                  <a16:creationId xmlns:a16="http://schemas.microsoft.com/office/drawing/2014/main" id="{CAE5EC47-4902-4D69-85D3-47C77AD23718}"/>
                </a:ext>
              </a:extLst>
            </p:cNvPr>
            <p:cNvSpPr txBox="1">
              <a:spLocks/>
            </p:cNvSpPr>
            <p:nvPr/>
          </p:nvSpPr>
          <p:spPr>
            <a:xfrm>
              <a:off x="3843238" y="5758196"/>
              <a:ext cx="1174126" cy="8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2000" b="1" dirty="0">
                  <a:solidFill>
                    <a:srgbClr val="0E2D49"/>
                  </a:solidFill>
                  <a:latin typeface="Arial Black"/>
                  <a:cs typeface="Arial Black" panose="020B0604020202020204" pitchFamily="34" charset="0"/>
                </a:rPr>
                <a:t>$ 747</a:t>
              </a:r>
              <a:endParaRPr lang="es-CO" sz="3200" b="1" dirty="0">
                <a:solidFill>
                  <a:srgbClr val="0E2D49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2" name="Título 1">
              <a:extLst>
                <a:ext uri="{FF2B5EF4-FFF2-40B4-BE49-F238E27FC236}">
                  <a16:creationId xmlns:a16="http://schemas.microsoft.com/office/drawing/2014/main" id="{94A997E6-8668-444A-BF7C-7DFC4556CE12}"/>
                </a:ext>
              </a:extLst>
            </p:cNvPr>
            <p:cNvSpPr txBox="1">
              <a:spLocks/>
            </p:cNvSpPr>
            <p:nvPr/>
          </p:nvSpPr>
          <p:spPr>
            <a:xfrm>
              <a:off x="609940" y="5684614"/>
              <a:ext cx="1341056" cy="16808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Valor estimado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3" name="Título 1">
              <a:extLst>
                <a:ext uri="{FF2B5EF4-FFF2-40B4-BE49-F238E27FC236}">
                  <a16:creationId xmlns:a16="http://schemas.microsoft.com/office/drawing/2014/main" id="{61F1BDB1-C307-4900-A882-116DDEE45F5A}"/>
                </a:ext>
              </a:extLst>
            </p:cNvPr>
            <p:cNvSpPr txBox="1">
              <a:spLocks/>
            </p:cNvSpPr>
            <p:nvPr/>
          </p:nvSpPr>
          <p:spPr>
            <a:xfrm>
              <a:off x="2485364" y="5647386"/>
              <a:ext cx="733030" cy="22322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OC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4" name="Título 1">
              <a:extLst>
                <a:ext uri="{FF2B5EF4-FFF2-40B4-BE49-F238E27FC236}">
                  <a16:creationId xmlns:a16="http://schemas.microsoft.com/office/drawing/2014/main" id="{5A72075E-AC39-443E-B33E-426BFBCE3059}"/>
                </a:ext>
              </a:extLst>
            </p:cNvPr>
            <p:cNvSpPr txBox="1">
              <a:spLocks/>
            </p:cNvSpPr>
            <p:nvPr/>
          </p:nvSpPr>
          <p:spPr>
            <a:xfrm>
              <a:off x="3899518" y="5647387"/>
              <a:ext cx="1218794" cy="13803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65000"/>
                    </a:schemeClr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Diferencia</a:t>
              </a:r>
              <a:endParaRPr lang="es-CO" sz="2000" b="1" dirty="0">
                <a:solidFill>
                  <a:schemeClr val="bg1">
                    <a:lumMod val="6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D27CB6-5739-4FCC-AF5F-3E01910BE247}"/>
                </a:ext>
              </a:extLst>
            </p:cNvPr>
            <p:cNvSpPr/>
            <p:nvPr/>
          </p:nvSpPr>
          <p:spPr>
            <a:xfrm flipV="1">
              <a:off x="1014058" y="5981077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5573E01A-4BE9-444C-98B3-A5D229D6391A}"/>
                </a:ext>
              </a:extLst>
            </p:cNvPr>
            <p:cNvSpPr/>
            <p:nvPr/>
          </p:nvSpPr>
          <p:spPr>
            <a:xfrm flipV="1">
              <a:off x="2651669" y="5875061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042BCEB1-5AC3-4FE6-878F-3012FFE4E17A}"/>
                </a:ext>
              </a:extLst>
            </p:cNvPr>
            <p:cNvSpPr/>
            <p:nvPr/>
          </p:nvSpPr>
          <p:spPr>
            <a:xfrm flipV="1">
              <a:off x="4284054" y="5875061"/>
              <a:ext cx="463697" cy="338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9" name="Título 1">
              <a:extLst>
                <a:ext uri="{FF2B5EF4-FFF2-40B4-BE49-F238E27FC236}">
                  <a16:creationId xmlns:a16="http://schemas.microsoft.com/office/drawing/2014/main" id="{1F0DF20D-9DEA-4F03-8225-0DAA62A4C1EC}"/>
                </a:ext>
              </a:extLst>
            </p:cNvPr>
            <p:cNvSpPr txBox="1">
              <a:spLocks/>
            </p:cNvSpPr>
            <p:nvPr/>
          </p:nvSpPr>
          <p:spPr>
            <a:xfrm>
              <a:off x="680126" y="6544967"/>
              <a:ext cx="1174126" cy="152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Millones</a:t>
              </a:r>
              <a:endParaRPr lang="es-CO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Título 1">
              <a:extLst>
                <a:ext uri="{FF2B5EF4-FFF2-40B4-BE49-F238E27FC236}">
                  <a16:creationId xmlns:a16="http://schemas.microsoft.com/office/drawing/2014/main" id="{0D14FF1B-2BD5-424D-842C-FC124FA80B4C}"/>
                </a:ext>
              </a:extLst>
            </p:cNvPr>
            <p:cNvSpPr txBox="1">
              <a:spLocks/>
            </p:cNvSpPr>
            <p:nvPr/>
          </p:nvSpPr>
          <p:spPr>
            <a:xfrm>
              <a:off x="2242708" y="6556006"/>
              <a:ext cx="1174126" cy="152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1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Millones</a:t>
              </a:r>
              <a:endParaRPr lang="es-CO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3" name="Título 1">
            <a:extLst>
              <a:ext uri="{FF2B5EF4-FFF2-40B4-BE49-F238E27FC236}">
                <a16:creationId xmlns:a16="http://schemas.microsoft.com/office/drawing/2014/main" id="{3BEA8C23-2DB4-4F4C-B589-A9EBC8A89723}"/>
              </a:ext>
            </a:extLst>
          </p:cNvPr>
          <p:cNvSpPr txBox="1">
            <a:spLocks/>
          </p:cNvSpPr>
          <p:nvPr/>
        </p:nvSpPr>
        <p:spPr>
          <a:xfrm>
            <a:off x="7459391" y="5567162"/>
            <a:ext cx="1352326" cy="1524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  <a:endParaRPr lang="es-CO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Título 1">
            <a:extLst>
              <a:ext uri="{FF2B5EF4-FFF2-40B4-BE49-F238E27FC236}">
                <a16:creationId xmlns:a16="http://schemas.microsoft.com/office/drawing/2014/main" id="{B4E365F4-21A2-494C-8325-73417C0CB510}"/>
              </a:ext>
            </a:extLst>
          </p:cNvPr>
          <p:cNvSpPr txBox="1">
            <a:spLocks/>
          </p:cNvSpPr>
          <p:nvPr/>
        </p:nvSpPr>
        <p:spPr>
          <a:xfrm>
            <a:off x="5453827" y="6042696"/>
            <a:ext cx="2379336" cy="3774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Fuente: Estudio Previo</a:t>
            </a:r>
            <a:endParaRPr lang="es-CO" sz="1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5BD5559-D241-4204-BCAA-CDCAE3AE1AF5}"/>
              </a:ext>
            </a:extLst>
          </p:cNvPr>
          <p:cNvSpPr txBox="1"/>
          <p:nvPr/>
        </p:nvSpPr>
        <p:spPr>
          <a:xfrm>
            <a:off x="4839551" y="3326159"/>
            <a:ext cx="30627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 </a:t>
            </a:r>
          </a:p>
          <a:p>
            <a:pPr algn="ctr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BPO</a:t>
            </a:r>
            <a:endParaRPr lang="es-CO" sz="2800" b="1" dirty="0">
              <a:solidFill>
                <a:schemeClr val="bg1"/>
              </a:solidFill>
            </a:endParaRPr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4F52DE0C-EF6C-404F-9315-94FB4A612F07}"/>
              </a:ext>
            </a:extLst>
          </p:cNvPr>
          <p:cNvGrpSpPr/>
          <p:nvPr/>
        </p:nvGrpSpPr>
        <p:grpSpPr>
          <a:xfrm>
            <a:off x="1957409" y="3463974"/>
            <a:ext cx="8827021" cy="954107"/>
            <a:chOff x="3739601" y="3325799"/>
            <a:chExt cx="5336600" cy="954107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31FDB177-BF5E-44E2-8213-F5A2D759BFAF}"/>
                </a:ext>
              </a:extLst>
            </p:cNvPr>
            <p:cNvSpPr/>
            <p:nvPr/>
          </p:nvSpPr>
          <p:spPr>
            <a:xfrm>
              <a:off x="5294103" y="3393751"/>
              <a:ext cx="2234545" cy="382351"/>
            </a:xfrm>
            <a:prstGeom prst="rect">
              <a:avLst/>
            </a:prstGeom>
            <a:solidFill>
              <a:srgbClr val="F499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C892D0AD-6DB3-4E54-8B3A-00FA8844C72D}"/>
                </a:ext>
              </a:extLst>
            </p:cNvPr>
            <p:cNvSpPr/>
            <p:nvPr/>
          </p:nvSpPr>
          <p:spPr>
            <a:xfrm>
              <a:off x="4982640" y="3834640"/>
              <a:ext cx="2850523" cy="382351"/>
            </a:xfrm>
            <a:prstGeom prst="rect">
              <a:avLst/>
            </a:prstGeom>
            <a:solidFill>
              <a:srgbClr val="F499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8" name="CuadroTexto 47">
              <a:extLst>
                <a:ext uri="{FF2B5EF4-FFF2-40B4-BE49-F238E27FC236}">
                  <a16:creationId xmlns:a16="http://schemas.microsoft.com/office/drawing/2014/main" id="{5DA1BD32-7319-4686-BF15-F3B097C31E11}"/>
                </a:ext>
              </a:extLst>
            </p:cNvPr>
            <p:cNvSpPr txBox="1"/>
            <p:nvPr/>
          </p:nvSpPr>
          <p:spPr>
            <a:xfrm>
              <a:off x="3739601" y="3325799"/>
              <a:ext cx="5336600" cy="95410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Arial"/>
                  <a:cs typeface="Arial"/>
                </a:rPr>
                <a:t>Vehículos </a:t>
              </a:r>
              <a:endParaRPr lang="es-CO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Arial"/>
                  <a:cs typeface="Calibri"/>
                </a:rPr>
                <a:t>III  </a:t>
              </a:r>
              <a:endParaRPr lang="es-CO" sz="2800" b="1" dirty="0">
                <a:solidFill>
                  <a:schemeClr val="bg1"/>
                </a:solidFill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56805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EBEB22D6CD34E47A1DE530E6316E22B" ma:contentTypeVersion="13" ma:contentTypeDescription="Crear nuevo documento." ma:contentTypeScope="" ma:versionID="8df3e80d16cd440a4bd4749e62ee201f">
  <xsd:schema xmlns:xsd="http://www.w3.org/2001/XMLSchema" xmlns:xs="http://www.w3.org/2001/XMLSchema" xmlns:p="http://schemas.microsoft.com/office/2006/metadata/properties" xmlns:ns2="bbaca10f-c07d-4953-9270-33851966c7af" xmlns:ns3="424c455c-81e3-47f6-8693-2054070e2468" targetNamespace="http://schemas.microsoft.com/office/2006/metadata/properties" ma:root="true" ma:fieldsID="39a2243fc0a2b18c8355f815910546f9" ns2:_="" ns3:_="">
    <xsd:import namespace="bbaca10f-c07d-4953-9270-33851966c7af"/>
    <xsd:import namespace="424c455c-81e3-47f6-8693-2054070e24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ca10f-c07d-4953-9270-33851966c7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c455c-81e3-47f6-8693-2054070e246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3C427D-635B-46B9-85CD-82AB6CD97E6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B94867-35FB-4632-A00A-82B5D7ED18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aca10f-c07d-4953-9270-33851966c7af"/>
    <ds:schemaRef ds:uri="424c455c-81e3-47f6-8693-2054070e24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92D017-0EF9-4581-B6F4-C4DF1652A0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Tema de Office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88</cp:revision>
  <dcterms:created xsi:type="dcterms:W3CDTF">2022-02-28T19:58:39Z</dcterms:created>
  <dcterms:modified xsi:type="dcterms:W3CDTF">2022-02-28T20:27:23Z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0x0101000EBEB22D6CD34E47A1DE530E6316E22B</vt:lpwstr>
  </property>
</Properties>
</file>