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64" r:id="rId5"/>
    <p:sldId id="267" r:id="rId6"/>
    <p:sldId id="261" r:id="rId7"/>
    <p:sldId id="265" r:id="rId8"/>
    <p:sldId id="263" r:id="rId9"/>
    <p:sldId id="259" r:id="rId10"/>
    <p:sldId id="260" r:id="rId11"/>
    <p:sldId id="262" r:id="rId12"/>
    <p:sldId id="266" r:id="rId13"/>
    <p:sldId id="268" r:id="rId14"/>
    <p:sldId id="269" r:id="rId15"/>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264"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1828183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1083933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2307698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1451336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3123525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1808960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2792671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3655277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634782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3948498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592BF3E-0372-42A0-9AC6-02403461A6FB}" type="datetimeFigureOut">
              <a:rPr lang="es-CO" smtClean="0"/>
              <a:t>05/05/2021</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262A1216-A498-41E7-977F-90250850810F}" type="slidenum">
              <a:rPr lang="es-CO" smtClean="0"/>
              <a:t>‹Nº›</a:t>
            </a:fld>
            <a:endParaRPr lang="es-CO"/>
          </a:p>
        </p:txBody>
      </p:sp>
    </p:spTree>
    <p:extLst>
      <p:ext uri="{BB962C8B-B14F-4D97-AF65-F5344CB8AC3E}">
        <p14:creationId xmlns:p14="http://schemas.microsoft.com/office/powerpoint/2010/main" val="73417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92BF3E-0372-42A0-9AC6-02403461A6FB}" type="datetimeFigureOut">
              <a:rPr lang="es-CO" smtClean="0"/>
              <a:t>05/05/2021</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A1216-A498-41E7-977F-90250850810F}" type="slidenum">
              <a:rPr lang="es-CO" smtClean="0"/>
              <a:t>‹Nº›</a:t>
            </a:fld>
            <a:endParaRPr lang="es-CO"/>
          </a:p>
        </p:txBody>
      </p:sp>
    </p:spTree>
    <p:extLst>
      <p:ext uri="{BB962C8B-B14F-4D97-AF65-F5344CB8AC3E}">
        <p14:creationId xmlns:p14="http://schemas.microsoft.com/office/powerpoint/2010/main" val="9114724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2.bin"/><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oleObject" Target="../embeddings/oleObject4.bin"/><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Picture 8" descr="C:\Users\paula\Documents\Scan0010.jpg"/>
          <p:cNvPicPr>
            <a:picLocks noChangeAspect="1" noChangeArrowheads="1"/>
          </p:cNvPicPr>
          <p:nvPr/>
        </p:nvPicPr>
        <p:blipFill rotWithShape="1">
          <a:blip r:embed="rId2">
            <a:extLst>
              <a:ext uri="{28A0092B-C50C-407E-A947-70E740481C1C}">
                <a14:useLocalDpi xmlns:a14="http://schemas.microsoft.com/office/drawing/2010/main" val="0"/>
              </a:ext>
            </a:extLst>
          </a:blip>
          <a:srcRect l="5243" t="5453" r="23113" b="28036"/>
          <a:stretch/>
        </p:blipFill>
        <p:spPr bwMode="auto">
          <a:xfrm rot="16200000">
            <a:off x="1145745" y="-1145743"/>
            <a:ext cx="6852513" cy="9144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588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4146515131"/>
              </p:ext>
            </p:extLst>
          </p:nvPr>
        </p:nvGraphicFramePr>
        <p:xfrm>
          <a:off x="143508" y="5730448"/>
          <a:ext cx="8856984" cy="101092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just"/>
                      <a:r>
                        <a:rPr lang="es-CO" b="1" dirty="0" smtClean="0">
                          <a:latin typeface="Arial Narrow" pitchFamily="34" charset="0"/>
                        </a:rPr>
                        <a:t>Panela Instantánea</a:t>
                      </a:r>
                      <a:r>
                        <a:rPr lang="es-CO" b="1" baseline="0" dirty="0" smtClean="0">
                          <a:latin typeface="Arial Narrow" pitchFamily="34" charset="0"/>
                        </a:rPr>
                        <a:t>  Natural en sobres </a:t>
                      </a:r>
                    </a:p>
                    <a:p>
                      <a:pPr algn="just"/>
                      <a:r>
                        <a:rPr lang="es-CO" baseline="0" dirty="0" smtClean="0">
                          <a:latin typeface="Arial Narrow" pitchFamily="34" charset="0"/>
                        </a:rPr>
                        <a:t>Presentación: Paca x </a:t>
                      </a:r>
                      <a:r>
                        <a:rPr lang="es-CO" baseline="0" dirty="0" smtClean="0">
                          <a:latin typeface="Arial Narrow" pitchFamily="34" charset="0"/>
                        </a:rPr>
                        <a:t>10 paquetes (Paquete x 50 unidades)</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300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5122" name="Picture 2" descr="C:\Users\paula\Documents\Scan0012.jpg"/>
          <p:cNvPicPr>
            <a:picLocks noChangeAspect="1" noChangeArrowheads="1"/>
          </p:cNvPicPr>
          <p:nvPr/>
        </p:nvPicPr>
        <p:blipFill rotWithShape="1">
          <a:blip r:embed="rId2">
            <a:extLst>
              <a:ext uri="{28A0092B-C50C-407E-A947-70E740481C1C}">
                <a14:useLocalDpi xmlns:a14="http://schemas.microsoft.com/office/drawing/2010/main" val="0"/>
              </a:ext>
            </a:extLst>
          </a:blip>
          <a:srcRect l="17527" t="2126" r="20797" b="23992"/>
          <a:stretch/>
        </p:blipFill>
        <p:spPr bwMode="auto">
          <a:xfrm rot="16200000">
            <a:off x="1705372" y="-1705374"/>
            <a:ext cx="5733256" cy="914400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4316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198288020"/>
              </p:ext>
            </p:extLst>
          </p:nvPr>
        </p:nvGraphicFramePr>
        <p:xfrm>
          <a:off x="143508" y="5181808"/>
          <a:ext cx="8856984" cy="155956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Instantánea</a:t>
                      </a:r>
                      <a:r>
                        <a:rPr lang="es-CO" b="1" baseline="0" dirty="0" smtClean="0">
                          <a:latin typeface="Arial Narrow" pitchFamily="34" charset="0"/>
                        </a:rPr>
                        <a:t> en Cubos </a:t>
                      </a:r>
                    </a:p>
                    <a:p>
                      <a:r>
                        <a:rPr lang="es-CO" baseline="0" dirty="0" smtClean="0">
                          <a:latin typeface="Arial Narrow" pitchFamily="34" charset="0"/>
                        </a:rPr>
                        <a:t>Presentación: Caja x 24 Cajitas; Cajita x 48 Cubos</a:t>
                      </a:r>
                    </a:p>
                    <a:p>
                      <a:pPr algn="just"/>
                      <a:r>
                        <a:rPr lang="es-CO" baseline="0" dirty="0" smtClean="0">
                          <a:latin typeface="Arial Narrow" pitchFamily="34" charset="0"/>
                        </a:rPr>
                        <a:t>Sabores (Naranja, Maracuyá, Frutos Rojos, Limón, Lulo, Mandarina, Hierbabuena</a:t>
                      </a:r>
                      <a:r>
                        <a:rPr lang="es-CO" baseline="0" dirty="0" smtClean="0">
                          <a:latin typeface="Arial Narrow" pitchFamily="34" charset="0"/>
                        </a:rPr>
                        <a:t>)</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300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7170" name="Picture 2" descr="C:\Users\paula\Documents\Scan0014.jpg"/>
          <p:cNvPicPr>
            <a:picLocks noChangeAspect="1" noChangeArrowheads="1"/>
          </p:cNvPicPr>
          <p:nvPr/>
        </p:nvPicPr>
        <p:blipFill rotWithShape="1">
          <a:blip r:embed="rId2">
            <a:extLst>
              <a:ext uri="{28A0092B-C50C-407E-A947-70E740481C1C}">
                <a14:useLocalDpi xmlns:a14="http://schemas.microsoft.com/office/drawing/2010/main" val="0"/>
              </a:ext>
            </a:extLst>
          </a:blip>
          <a:srcRect l="17636" t="5813" r="22277" b="30143"/>
          <a:stretch/>
        </p:blipFill>
        <p:spPr bwMode="auto">
          <a:xfrm rot="16200000">
            <a:off x="1993405" y="-1993407"/>
            <a:ext cx="5157192" cy="914400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9618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657023532"/>
              </p:ext>
            </p:extLst>
          </p:nvPr>
        </p:nvGraphicFramePr>
        <p:xfrm>
          <a:off x="143508" y="5456128"/>
          <a:ext cx="8856984" cy="128524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Instantánea </a:t>
                      </a:r>
                    </a:p>
                    <a:p>
                      <a:pPr algn="just"/>
                      <a:r>
                        <a:rPr lang="es-CO" baseline="0" dirty="0" smtClean="0">
                          <a:latin typeface="Arial Narrow" pitchFamily="34" charset="0"/>
                        </a:rPr>
                        <a:t>Presentación: Instantánea Natural Paca x 30 unidades, Instantánea de Limón o Maracuyá Paca por 20 unidades.</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500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1266" name="Picture 2" descr="C:\Users\paula\Documents\Scan001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711" t="7099" r="23318" b="29128"/>
          <a:stretch/>
        </p:blipFill>
        <p:spPr bwMode="auto">
          <a:xfrm rot="16200000">
            <a:off x="1882924" y="-1887860"/>
            <a:ext cx="5373216" cy="914893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4072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548505004"/>
              </p:ext>
            </p:extLst>
          </p:nvPr>
        </p:nvGraphicFramePr>
        <p:xfrm>
          <a:off x="143508" y="5456128"/>
          <a:ext cx="8856984" cy="101092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Pastilla Orgánica </a:t>
                      </a:r>
                    </a:p>
                    <a:p>
                      <a:pPr algn="just"/>
                      <a:r>
                        <a:rPr lang="es-CO" baseline="0" dirty="0" smtClean="0">
                          <a:latin typeface="Arial Narrow" pitchFamily="34" charset="0"/>
                        </a:rPr>
                        <a:t>Presentación: Pastilla cajita con 2 unidades</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490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Imagen 3" descr="D:\Downloads\IMG_20201008_100537.jpg"/>
          <p:cNvPicPr/>
          <p:nvPr/>
        </p:nvPicPr>
        <p:blipFill rotWithShape="1">
          <a:blip r:embed="rId2" cstate="print">
            <a:extLst>
              <a:ext uri="{28A0092B-C50C-407E-A947-70E740481C1C}">
                <a14:useLocalDpi xmlns:a14="http://schemas.microsoft.com/office/drawing/2010/main" val="0"/>
              </a:ext>
            </a:extLst>
          </a:blip>
          <a:srcRect l="25771" t="5836" r="23188" b="9383"/>
          <a:stretch/>
        </p:blipFill>
        <p:spPr bwMode="auto">
          <a:xfrm rot="5400000">
            <a:off x="493" y="-237960"/>
            <a:ext cx="5153358" cy="5629278"/>
          </a:xfrm>
          <a:prstGeom prst="rect">
            <a:avLst/>
          </a:prstGeom>
          <a:noFill/>
          <a:ln>
            <a:noFill/>
          </a:ln>
          <a:effectLst>
            <a:softEdge rad="635000"/>
          </a:effectLst>
          <a:extLst>
            <a:ext uri="{53640926-AAD7-44D8-BBD7-CCE9431645EC}">
              <a14:shadowObscured xmlns:a14="http://schemas.microsoft.com/office/drawing/2010/main"/>
            </a:ext>
          </a:extLst>
        </p:spPr>
      </p:pic>
      <p:pic>
        <p:nvPicPr>
          <p:cNvPr id="5" name="Imagen 4" descr="D:\Downloads\IMG_20201008_100542.jpg"/>
          <p:cNvPicPr/>
          <p:nvPr/>
        </p:nvPicPr>
        <p:blipFill rotWithShape="1">
          <a:blip r:embed="rId3" cstate="print">
            <a:extLst>
              <a:ext uri="{28A0092B-C50C-407E-A947-70E740481C1C}">
                <a14:useLocalDpi xmlns:a14="http://schemas.microsoft.com/office/drawing/2010/main" val="0"/>
              </a:ext>
            </a:extLst>
          </a:blip>
          <a:srcRect t="25080"/>
          <a:stretch/>
        </p:blipFill>
        <p:spPr bwMode="auto">
          <a:xfrm>
            <a:off x="4644009" y="-250297"/>
            <a:ext cx="4737458" cy="4615401"/>
          </a:xfrm>
          <a:prstGeom prst="rect">
            <a:avLst/>
          </a:prstGeom>
          <a:noFill/>
          <a:ln>
            <a:noFill/>
          </a:ln>
          <a:effectLst>
            <a:softEdge rad="6350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970417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6196884"/>
              </p:ext>
            </p:extLst>
          </p:nvPr>
        </p:nvGraphicFramePr>
        <p:xfrm>
          <a:off x="143508" y="5456128"/>
          <a:ext cx="8856984" cy="101092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Instantánea Orgánica</a:t>
                      </a:r>
                    </a:p>
                    <a:p>
                      <a:pPr algn="just"/>
                      <a:r>
                        <a:rPr lang="es-CO" baseline="0" dirty="0" smtClean="0">
                          <a:latin typeface="Arial Narrow" pitchFamily="34" charset="0"/>
                        </a:rPr>
                        <a:t>Presentación: Instantánea Natural </a:t>
                      </a:r>
                      <a:r>
                        <a:rPr lang="es-CO" baseline="0" dirty="0" smtClean="0">
                          <a:latin typeface="Arial Narrow" pitchFamily="34" charset="0"/>
                        </a:rPr>
                        <a:t>500g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500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Imagen 2" descr="D:\Downloads\IMG_20201008_100524.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056901" y="884485"/>
            <a:ext cx="5964197" cy="3852428"/>
          </a:xfrm>
          <a:prstGeom prst="rect">
            <a:avLst/>
          </a:prstGeom>
          <a:noFill/>
          <a:ln>
            <a:noFill/>
          </a:ln>
          <a:effectLst>
            <a:softEdge rad="635000"/>
          </a:effectLst>
        </p:spPr>
      </p:pic>
      <p:pic>
        <p:nvPicPr>
          <p:cNvPr id="4" name="Imagen 3" descr="D:\Downloads\IMG_20201008_10052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709682" y="770319"/>
            <a:ext cx="5472608" cy="3852428"/>
          </a:xfrm>
          <a:prstGeom prst="rect">
            <a:avLst/>
          </a:prstGeom>
          <a:noFill/>
          <a:ln>
            <a:noFill/>
          </a:ln>
          <a:effectLst>
            <a:softEdge rad="635000"/>
          </a:effectLst>
        </p:spPr>
      </p:pic>
      <p:pic>
        <p:nvPicPr>
          <p:cNvPr id="5" name="Imagen 4" descr="D:\Downloads\IMG_20201008_100524.jpg"/>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157466" y="890738"/>
            <a:ext cx="6120640" cy="3852428"/>
          </a:xfrm>
          <a:prstGeom prst="rect">
            <a:avLst/>
          </a:prstGeom>
          <a:noFill/>
          <a:ln>
            <a:noFill/>
          </a:ln>
          <a:effectLst>
            <a:softEdge rad="635000"/>
          </a:effectLst>
        </p:spPr>
      </p:pic>
    </p:spTree>
    <p:extLst>
      <p:ext uri="{BB962C8B-B14F-4D97-AF65-F5344CB8AC3E}">
        <p14:creationId xmlns:p14="http://schemas.microsoft.com/office/powerpoint/2010/main" val="2746898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1628800"/>
            <a:ext cx="8640960" cy="5040560"/>
          </a:xfrm>
        </p:spPr>
        <p:txBody>
          <a:bodyPr>
            <a:noAutofit/>
          </a:bodyPr>
          <a:lstStyle/>
          <a:p>
            <a:pPr algn="just"/>
            <a:r>
              <a:rPr lang="es-CO" sz="2200" dirty="0" smtClean="0">
                <a:latin typeface="Arial Narrow" pitchFamily="34" charset="0"/>
              </a:rPr>
              <a:t>PRODINALPA es una empresa fundada en 1998, dedicada al cultivo de la caña panelera, producción limpia, desarrollo y comercialización de productos naturales a base de la caña.</a:t>
            </a:r>
            <a:br>
              <a:rPr lang="es-CO" sz="2200" dirty="0" smtClean="0">
                <a:latin typeface="Arial Narrow" pitchFamily="34" charset="0"/>
              </a:rPr>
            </a:br>
            <a:r>
              <a:rPr lang="es-CO" sz="2200" dirty="0">
                <a:latin typeface="Arial Narrow" pitchFamily="34" charset="0"/>
              </a:rPr>
              <a:t/>
            </a:r>
            <a:br>
              <a:rPr lang="es-CO" sz="2200" dirty="0">
                <a:latin typeface="Arial Narrow" pitchFamily="34" charset="0"/>
              </a:rPr>
            </a:br>
            <a:r>
              <a:rPr lang="es-CO" sz="2200" dirty="0" smtClean="0">
                <a:latin typeface="Arial Narrow" pitchFamily="34" charset="0"/>
              </a:rPr>
              <a:t>Con cultivos propios y planta de producción, ubicada en el municipio de Nimaima Cundinamarca; garantizamos que solamente se procesan cañas maduras y seleccionadas, dando como resultado un producto de excelente calidad y 100% natural.</a:t>
            </a:r>
            <a:br>
              <a:rPr lang="es-CO" sz="2200" dirty="0" smtClean="0">
                <a:latin typeface="Arial Narrow" pitchFamily="34" charset="0"/>
              </a:rPr>
            </a:br>
            <a:r>
              <a:rPr lang="es-CO" sz="2200" dirty="0">
                <a:latin typeface="Arial Narrow" pitchFamily="34" charset="0"/>
              </a:rPr>
              <a:t/>
            </a:r>
            <a:br>
              <a:rPr lang="es-CO" sz="2200" dirty="0">
                <a:latin typeface="Arial Narrow" pitchFamily="34" charset="0"/>
              </a:rPr>
            </a:br>
            <a:r>
              <a:rPr lang="es-CO" sz="2200" dirty="0" smtClean="0">
                <a:latin typeface="Arial Narrow" pitchFamily="34" charset="0"/>
              </a:rPr>
              <a:t>Contamos con una planta de producción donde se garantiza un proceso de producción limpia y desarrollo optimo de todos nuestros productos.</a:t>
            </a:r>
            <a:br>
              <a:rPr lang="es-CO" sz="2200" dirty="0" smtClean="0">
                <a:latin typeface="Arial Narrow" pitchFamily="34" charset="0"/>
              </a:rPr>
            </a:br>
            <a:r>
              <a:rPr lang="es-CO" sz="2200" dirty="0">
                <a:latin typeface="Arial Narrow" pitchFamily="34" charset="0"/>
              </a:rPr>
              <a:t/>
            </a:r>
            <a:br>
              <a:rPr lang="es-CO" sz="2200" dirty="0">
                <a:latin typeface="Arial Narrow" pitchFamily="34" charset="0"/>
              </a:rPr>
            </a:br>
            <a:r>
              <a:rPr lang="es-CO" sz="2200" dirty="0" smtClean="0">
                <a:latin typeface="Arial Narrow" pitchFamily="34" charset="0"/>
              </a:rPr>
              <a:t>En el año 2005 al convertirnos en Prodinalpa Ltda. abrimos nuestras instalaciones en la ciudad de Bogotá D.C., asumiendo la distribución abierta para la región y todo el país.</a:t>
            </a:r>
            <a:endParaRPr lang="es-CO" sz="2200" dirty="0">
              <a:latin typeface="Arial Narrow" pitchFamily="34" charset="0"/>
            </a:endParaRPr>
          </a:p>
        </p:txBody>
      </p:sp>
      <p:graphicFrame>
        <p:nvGraphicFramePr>
          <p:cNvPr id="4" name="3 Objeto"/>
          <p:cNvGraphicFramePr>
            <a:graphicFrameLocks noChangeAspect="1"/>
          </p:cNvGraphicFramePr>
          <p:nvPr>
            <p:extLst>
              <p:ext uri="{D42A27DB-BD31-4B8C-83A1-F6EECF244321}">
                <p14:modId xmlns:p14="http://schemas.microsoft.com/office/powerpoint/2010/main" val="538444619"/>
              </p:ext>
            </p:extLst>
          </p:nvPr>
        </p:nvGraphicFramePr>
        <p:xfrm>
          <a:off x="104552" y="142330"/>
          <a:ext cx="2235200" cy="1414462"/>
        </p:xfrm>
        <a:graphic>
          <a:graphicData uri="http://schemas.openxmlformats.org/presentationml/2006/ole">
            <mc:AlternateContent xmlns:mc="http://schemas.openxmlformats.org/markup-compatibility/2006">
              <mc:Choice xmlns:v="urn:schemas-microsoft-com:vml" Requires="v">
                <p:oleObj spid="_x0000_s1090" r:id="rId3" imgW="3303000" imgH="2079000" progId="">
                  <p:embed/>
                </p:oleObj>
              </mc:Choice>
              <mc:Fallback>
                <p:oleObj r:id="rId3" imgW="3303000" imgH="2079000"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52" y="142330"/>
                        <a:ext cx="2235200" cy="1414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4 Objeto"/>
          <p:cNvGraphicFramePr>
            <a:graphicFrameLocks noChangeAspect="1"/>
          </p:cNvGraphicFramePr>
          <p:nvPr>
            <p:extLst>
              <p:ext uri="{D42A27DB-BD31-4B8C-83A1-F6EECF244321}">
                <p14:modId xmlns:p14="http://schemas.microsoft.com/office/powerpoint/2010/main" val="2947478724"/>
              </p:ext>
            </p:extLst>
          </p:nvPr>
        </p:nvGraphicFramePr>
        <p:xfrm>
          <a:off x="7033071" y="260648"/>
          <a:ext cx="2003425" cy="1111250"/>
        </p:xfrm>
        <a:graphic>
          <a:graphicData uri="http://schemas.openxmlformats.org/presentationml/2006/ole">
            <mc:AlternateContent xmlns:mc="http://schemas.openxmlformats.org/markup-compatibility/2006">
              <mc:Choice xmlns:v="urn:schemas-microsoft-com:vml" Requires="v">
                <p:oleObj spid="_x0000_s1091" r:id="rId5" imgW="3267000" imgH="1809000" progId="">
                  <p:embed/>
                </p:oleObj>
              </mc:Choice>
              <mc:Fallback>
                <p:oleObj r:id="rId5" imgW="3267000" imgH="1809000" progId="">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3071" y="260648"/>
                        <a:ext cx="2003425" cy="1111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12041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060848"/>
            <a:ext cx="8640960" cy="2232248"/>
          </a:xfrm>
        </p:spPr>
        <p:txBody>
          <a:bodyPr>
            <a:noAutofit/>
          </a:bodyPr>
          <a:lstStyle/>
          <a:p>
            <a:pPr algn="just"/>
            <a:r>
              <a:rPr lang="es-CO" sz="2200" dirty="0" smtClean="0">
                <a:latin typeface="Arial Narrow" pitchFamily="34" charset="0"/>
              </a:rPr>
              <a:t>Producir y comercializar panela 100% natural en sus diferentes presentaciones, así como, los derivados e insumos obtenidos a partir del procesamiento de la caña de azúcar, manteniendo los parámetros de calidad y conservación ambiental, que garanticen el aporte energético y nutricional a nuestros clientes en el mercado nacional e internacional.</a:t>
            </a:r>
            <a:endParaRPr lang="es-CO" sz="2200" dirty="0">
              <a:latin typeface="Arial Narrow" pitchFamily="34" charset="0"/>
            </a:endParaRPr>
          </a:p>
        </p:txBody>
      </p:sp>
      <p:graphicFrame>
        <p:nvGraphicFramePr>
          <p:cNvPr id="4" name="3 Objeto"/>
          <p:cNvGraphicFramePr>
            <a:graphicFrameLocks noChangeAspect="1"/>
          </p:cNvGraphicFramePr>
          <p:nvPr>
            <p:extLst>
              <p:ext uri="{D42A27DB-BD31-4B8C-83A1-F6EECF244321}">
                <p14:modId xmlns:p14="http://schemas.microsoft.com/office/powerpoint/2010/main" val="367829290"/>
              </p:ext>
            </p:extLst>
          </p:nvPr>
        </p:nvGraphicFramePr>
        <p:xfrm>
          <a:off x="104552" y="142330"/>
          <a:ext cx="2235200" cy="1414462"/>
        </p:xfrm>
        <a:graphic>
          <a:graphicData uri="http://schemas.openxmlformats.org/presentationml/2006/ole">
            <mc:AlternateContent xmlns:mc="http://schemas.openxmlformats.org/markup-compatibility/2006">
              <mc:Choice xmlns:v="urn:schemas-microsoft-com:vml" Requires="v">
                <p:oleObj spid="_x0000_s2108" r:id="rId3" imgW="3303000" imgH="2079000" progId="">
                  <p:embed/>
                </p:oleObj>
              </mc:Choice>
              <mc:Fallback>
                <p:oleObj r:id="rId3" imgW="3303000" imgH="207900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52" y="142330"/>
                        <a:ext cx="2235200" cy="1414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4 Objeto"/>
          <p:cNvGraphicFramePr>
            <a:graphicFrameLocks noChangeAspect="1"/>
          </p:cNvGraphicFramePr>
          <p:nvPr>
            <p:extLst>
              <p:ext uri="{D42A27DB-BD31-4B8C-83A1-F6EECF244321}">
                <p14:modId xmlns:p14="http://schemas.microsoft.com/office/powerpoint/2010/main" val="448568643"/>
              </p:ext>
            </p:extLst>
          </p:nvPr>
        </p:nvGraphicFramePr>
        <p:xfrm>
          <a:off x="7033071" y="260648"/>
          <a:ext cx="2003425" cy="1111250"/>
        </p:xfrm>
        <a:graphic>
          <a:graphicData uri="http://schemas.openxmlformats.org/presentationml/2006/ole">
            <mc:AlternateContent xmlns:mc="http://schemas.openxmlformats.org/markup-compatibility/2006">
              <mc:Choice xmlns:v="urn:schemas-microsoft-com:vml" Requires="v">
                <p:oleObj spid="_x0000_s2109" r:id="rId5" imgW="3267000" imgH="1809000" progId="">
                  <p:embed/>
                </p:oleObj>
              </mc:Choice>
              <mc:Fallback>
                <p:oleObj r:id="rId5" imgW="3267000" imgH="18090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3071" y="260648"/>
                        <a:ext cx="2003425" cy="1111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1 Título"/>
          <p:cNvSpPr txBox="1">
            <a:spLocks/>
          </p:cNvSpPr>
          <p:nvPr/>
        </p:nvSpPr>
        <p:spPr>
          <a:xfrm>
            <a:off x="251520" y="1781200"/>
            <a:ext cx="8640960" cy="423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s-CO" sz="2200" b="1" dirty="0" smtClean="0">
                <a:latin typeface="Arial Narrow" pitchFamily="34" charset="0"/>
              </a:rPr>
              <a:t>MISIÓN</a:t>
            </a:r>
            <a:endParaRPr lang="es-CO" sz="2200" b="1" dirty="0">
              <a:latin typeface="Arial Narrow" pitchFamily="34" charset="0"/>
            </a:endParaRPr>
          </a:p>
        </p:txBody>
      </p:sp>
      <p:sp>
        <p:nvSpPr>
          <p:cNvPr id="7" name="1 Título"/>
          <p:cNvSpPr txBox="1">
            <a:spLocks/>
          </p:cNvSpPr>
          <p:nvPr/>
        </p:nvSpPr>
        <p:spPr>
          <a:xfrm>
            <a:off x="251520" y="4428728"/>
            <a:ext cx="8640960" cy="22322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s-CO" sz="2200" dirty="0" smtClean="0">
                <a:latin typeface="Arial Narrow" pitchFamily="34" charset="0"/>
              </a:rPr>
              <a:t>Consolidarnos como una organización líder en parámetros de calidad y </a:t>
            </a:r>
            <a:r>
              <a:rPr lang="es-CO" sz="2200" dirty="0" err="1" smtClean="0">
                <a:latin typeface="Arial Narrow" pitchFamily="34" charset="0"/>
              </a:rPr>
              <a:t>gan</a:t>
            </a:r>
            <a:r>
              <a:rPr lang="es-CO" sz="2200" dirty="0" smtClean="0">
                <a:latin typeface="Arial Narrow" pitchFamily="34" charset="0"/>
              </a:rPr>
              <a:t> </a:t>
            </a:r>
            <a:r>
              <a:rPr lang="es-CO" sz="2200" dirty="0" smtClean="0">
                <a:latin typeface="Arial Narrow" pitchFamily="34" charset="0"/>
              </a:rPr>
              <a:t>diversidad en nuevos productos obtenidos a partir del procesamiento de la caña de azúcar, satisfaciendo las necesidades de nuestros clientes en el mercado nacional e internacional. </a:t>
            </a:r>
            <a:endParaRPr lang="es-CO" sz="2200" dirty="0">
              <a:latin typeface="Arial Narrow" pitchFamily="34" charset="0"/>
            </a:endParaRPr>
          </a:p>
        </p:txBody>
      </p:sp>
      <p:sp>
        <p:nvSpPr>
          <p:cNvPr id="8" name="1 Título"/>
          <p:cNvSpPr txBox="1">
            <a:spLocks/>
          </p:cNvSpPr>
          <p:nvPr/>
        </p:nvSpPr>
        <p:spPr>
          <a:xfrm>
            <a:off x="251520" y="4373488"/>
            <a:ext cx="8640960" cy="423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s-CO" sz="2200" b="1" dirty="0" smtClean="0">
                <a:latin typeface="Arial Narrow" pitchFamily="34" charset="0"/>
              </a:rPr>
              <a:t>VISIÓN</a:t>
            </a:r>
            <a:endParaRPr lang="es-CO" sz="2200" b="1" dirty="0">
              <a:latin typeface="Arial Narrow" pitchFamily="34" charset="0"/>
            </a:endParaRPr>
          </a:p>
        </p:txBody>
      </p:sp>
    </p:spTree>
    <p:extLst>
      <p:ext uri="{BB962C8B-B14F-4D97-AF65-F5344CB8AC3E}">
        <p14:creationId xmlns:p14="http://schemas.microsoft.com/office/powerpoint/2010/main" val="34888112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481855147"/>
              </p:ext>
            </p:extLst>
          </p:nvPr>
        </p:nvGraphicFramePr>
        <p:xfrm>
          <a:off x="179512" y="4581128"/>
          <a:ext cx="8856984" cy="183388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Bloque</a:t>
                      </a:r>
                      <a:endParaRPr lang="es-CO" b="1" baseline="0" dirty="0" smtClean="0">
                        <a:latin typeface="Arial Narrow" pitchFamily="34" charset="0"/>
                      </a:endParaRPr>
                    </a:p>
                    <a:p>
                      <a:pPr algn="just"/>
                      <a:r>
                        <a:rPr lang="es-CO" baseline="0" dirty="0" smtClean="0">
                          <a:latin typeface="Arial Narrow" pitchFamily="34" charset="0"/>
                        </a:rPr>
                        <a:t>Presentación: Bloque </a:t>
                      </a:r>
                      <a:r>
                        <a:rPr lang="es-CO" baseline="0" dirty="0" smtClean="0">
                          <a:latin typeface="Arial Narrow" pitchFamily="34" charset="0"/>
                        </a:rPr>
                        <a:t>250g </a:t>
                      </a:r>
                      <a:r>
                        <a:rPr lang="es-CO" baseline="0" dirty="0" smtClean="0">
                          <a:latin typeface="Arial Narrow" pitchFamily="34" charset="0"/>
                        </a:rPr>
                        <a:t>caja x 40 unidades, Bloque </a:t>
                      </a:r>
                      <a:r>
                        <a:rPr lang="es-CO" baseline="0" dirty="0" smtClean="0">
                          <a:latin typeface="Arial Narrow" pitchFamily="34" charset="0"/>
                        </a:rPr>
                        <a:t>1250g </a:t>
                      </a:r>
                      <a:r>
                        <a:rPr lang="es-CO" baseline="0" dirty="0" smtClean="0">
                          <a:latin typeface="Arial Narrow" pitchFamily="34" charset="0"/>
                        </a:rPr>
                        <a:t>caja x 8 paquetes, Bloque </a:t>
                      </a:r>
                      <a:r>
                        <a:rPr lang="es-CO" baseline="0" dirty="0" smtClean="0">
                          <a:latin typeface="Arial Narrow" pitchFamily="34" charset="0"/>
                        </a:rPr>
                        <a:t>450g </a:t>
                      </a:r>
                      <a:r>
                        <a:rPr lang="es-CO" baseline="0" dirty="0" smtClean="0">
                          <a:latin typeface="Arial Narrow" pitchFamily="34" charset="0"/>
                        </a:rPr>
                        <a:t>caja x 40 unidades, Bloque </a:t>
                      </a:r>
                      <a:r>
                        <a:rPr lang="es-CO" baseline="0" dirty="0" smtClean="0">
                          <a:latin typeface="Arial Narrow" pitchFamily="34" charset="0"/>
                        </a:rPr>
                        <a:t>500g </a:t>
                      </a:r>
                      <a:r>
                        <a:rPr lang="es-CO" baseline="0" dirty="0" smtClean="0">
                          <a:latin typeface="Arial Narrow" pitchFamily="34" charset="0"/>
                        </a:rPr>
                        <a:t>caja x 40 unidades, Bloque </a:t>
                      </a:r>
                      <a:r>
                        <a:rPr lang="es-CO" baseline="0" dirty="0" smtClean="0">
                          <a:latin typeface="Arial Narrow" pitchFamily="34" charset="0"/>
                        </a:rPr>
                        <a:t>950g </a:t>
                      </a:r>
                      <a:r>
                        <a:rPr lang="es-CO" baseline="0" dirty="0" smtClean="0">
                          <a:latin typeface="Arial Narrow" pitchFamily="34" charset="0"/>
                        </a:rPr>
                        <a:t>caja x 20 unidades, Bloque </a:t>
                      </a:r>
                      <a:r>
                        <a:rPr lang="es-CO" baseline="0" dirty="0" smtClean="0">
                          <a:latin typeface="Arial Narrow" pitchFamily="34" charset="0"/>
                        </a:rPr>
                        <a:t>1800g </a:t>
                      </a:r>
                      <a:r>
                        <a:rPr lang="es-CO" baseline="0" dirty="0" smtClean="0">
                          <a:latin typeface="Arial Narrow" pitchFamily="34" charset="0"/>
                        </a:rPr>
                        <a:t>caja x 15 unidades, Bloque </a:t>
                      </a:r>
                      <a:r>
                        <a:rPr lang="es-CO" baseline="0" dirty="0" smtClean="0">
                          <a:latin typeface="Arial Narrow" pitchFamily="34" charset="0"/>
                        </a:rPr>
                        <a:t>3200g </a:t>
                      </a:r>
                      <a:r>
                        <a:rPr lang="es-CO" baseline="0" dirty="0" smtClean="0">
                          <a:latin typeface="Arial Narrow" pitchFamily="34" charset="0"/>
                        </a:rPr>
                        <a:t>caja x 6 unidades.</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endParaRPr lang="es-CO" dirty="0" smtClean="0">
                        <a:latin typeface="Arial Narrow" pitchFamily="34" charset="0"/>
                      </a:endParaRPr>
                    </a:p>
                    <a:p>
                      <a:pPr algn="ctr"/>
                      <a:r>
                        <a:rPr lang="es-CO" dirty="0" smtClean="0">
                          <a:latin typeface="Arial Narrow" pitchFamily="34" charset="0"/>
                        </a:rPr>
                        <a:t>250g, 450g, 500g, 950g, 1.800g, 3.200g</a:t>
                      </a:r>
                      <a:endParaRPr lang="es-CO" dirty="0" smtClean="0">
                        <a:latin typeface="Arial Narrow" pitchFamily="34" charset="0"/>
                      </a:endParaRPr>
                    </a:p>
                    <a:p>
                      <a:pPr algn="ct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9218" name="Picture 2" descr="C:\Users\paula\Documents\Scan001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524" r="34670" b="26093"/>
          <a:stretch/>
        </p:blipFill>
        <p:spPr bwMode="auto">
          <a:xfrm rot="5400000">
            <a:off x="2275722" y="-2275723"/>
            <a:ext cx="4592555" cy="9144003"/>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0593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4118989656"/>
              </p:ext>
            </p:extLst>
          </p:nvPr>
        </p:nvGraphicFramePr>
        <p:xfrm>
          <a:off x="143508" y="5445224"/>
          <a:ext cx="8856984" cy="128524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Pastilla</a:t>
                      </a:r>
                    </a:p>
                    <a:p>
                      <a:pPr marL="0" marR="0" indent="0" algn="l" defTabSz="914400" rtl="0" eaLnBrk="1" fontAlgn="auto" latinLnBrk="0" hangingPunct="1">
                        <a:lnSpc>
                          <a:spcPct val="100000"/>
                        </a:lnSpc>
                        <a:spcBef>
                          <a:spcPts val="0"/>
                        </a:spcBef>
                        <a:spcAft>
                          <a:spcPts val="0"/>
                        </a:spcAft>
                        <a:buClrTx/>
                        <a:buSzTx/>
                        <a:buFontTx/>
                        <a:buNone/>
                        <a:tabLst/>
                        <a:defRPr/>
                      </a:pPr>
                      <a:r>
                        <a:rPr lang="es-CO" b="0" dirty="0" smtClean="0">
                          <a:latin typeface="Arial Narrow" pitchFamily="34" charset="0"/>
                        </a:rPr>
                        <a:t>Presentación: </a:t>
                      </a:r>
                      <a:r>
                        <a:rPr lang="es-CO" baseline="0" dirty="0" smtClean="0">
                          <a:latin typeface="Arial Narrow" pitchFamily="34" charset="0"/>
                        </a:rPr>
                        <a:t>Pastilla </a:t>
                      </a:r>
                      <a:r>
                        <a:rPr lang="es-CO" baseline="0" dirty="0" smtClean="0">
                          <a:latin typeface="Arial Narrow" pitchFamily="34" charset="0"/>
                        </a:rPr>
                        <a:t>500g </a:t>
                      </a:r>
                      <a:r>
                        <a:rPr lang="es-CO" baseline="0" dirty="0" smtClean="0">
                          <a:latin typeface="Arial Narrow" pitchFamily="34" charset="0"/>
                        </a:rPr>
                        <a:t>Caja x 32 paquetes, Pastilla </a:t>
                      </a:r>
                      <a:r>
                        <a:rPr lang="es-CO" baseline="0" dirty="0" smtClean="0">
                          <a:latin typeface="Arial Narrow" pitchFamily="34" charset="0"/>
                        </a:rPr>
                        <a:t>1000g  </a:t>
                      </a:r>
                      <a:r>
                        <a:rPr lang="es-CO" baseline="0" dirty="0" smtClean="0">
                          <a:latin typeface="Arial Narrow" pitchFamily="34" charset="0"/>
                        </a:rPr>
                        <a:t>Caja x 16 paquetes</a:t>
                      </a:r>
                      <a:endParaRPr lang="es-CO" dirty="0" smtClean="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500g </a:t>
                      </a:r>
                      <a:r>
                        <a:rPr lang="es-CO" dirty="0" smtClean="0">
                          <a:latin typeface="Arial Narrow" pitchFamily="34" charset="0"/>
                        </a:rPr>
                        <a:t>,1.000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2290" name="Picture 2" descr="C:\Users\paula\Documents\Scan0019.jpg"/>
          <p:cNvPicPr>
            <a:picLocks noChangeAspect="1" noChangeArrowheads="1"/>
          </p:cNvPicPr>
          <p:nvPr/>
        </p:nvPicPr>
        <p:blipFill rotWithShape="1">
          <a:blip r:embed="rId2">
            <a:extLst>
              <a:ext uri="{28A0092B-C50C-407E-A947-70E740481C1C}">
                <a14:useLocalDpi xmlns:a14="http://schemas.microsoft.com/office/drawing/2010/main" val="0"/>
              </a:ext>
            </a:extLst>
          </a:blip>
          <a:srcRect l="3367" t="7857" r="37398" b="28877"/>
          <a:stretch/>
        </p:blipFill>
        <p:spPr bwMode="auto">
          <a:xfrm rot="5400000">
            <a:off x="1849387" y="-1849389"/>
            <a:ext cx="5445224" cy="914400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072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3133793745"/>
              </p:ext>
            </p:extLst>
          </p:nvPr>
        </p:nvGraphicFramePr>
        <p:xfrm>
          <a:off x="143508" y="5658440"/>
          <a:ext cx="8856984" cy="101092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Dosificada</a:t>
                      </a:r>
                      <a:r>
                        <a:rPr lang="es-CO" b="1" baseline="0" dirty="0" smtClean="0">
                          <a:latin typeface="Arial Narrow" pitchFamily="34" charset="0"/>
                        </a:rPr>
                        <a:t> </a:t>
                      </a:r>
                    </a:p>
                    <a:p>
                      <a:r>
                        <a:rPr lang="es-CO" baseline="0" dirty="0" smtClean="0">
                          <a:latin typeface="Arial Narrow" pitchFamily="34" charset="0"/>
                        </a:rPr>
                        <a:t>Presentación: Caja x 18 paquetes (Paquete x </a:t>
                      </a:r>
                      <a:r>
                        <a:rPr lang="es-CO" baseline="0" dirty="0" smtClean="0">
                          <a:latin typeface="Arial Narrow" pitchFamily="34" charset="0"/>
                        </a:rPr>
                        <a:t>8 </a:t>
                      </a:r>
                      <a:r>
                        <a:rPr lang="es-CO" baseline="0" dirty="0" smtClean="0">
                          <a:latin typeface="Arial Narrow" pitchFamily="34" charset="0"/>
                        </a:rPr>
                        <a:t>unidades)</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1.000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6146" name="Picture 2" descr="C:\Users\paula\Documents\Scan0013.jpg"/>
          <p:cNvPicPr>
            <a:picLocks noChangeAspect="1" noChangeArrowheads="1"/>
          </p:cNvPicPr>
          <p:nvPr/>
        </p:nvPicPr>
        <p:blipFill rotWithShape="1">
          <a:blip r:embed="rId2">
            <a:extLst>
              <a:ext uri="{28A0092B-C50C-407E-A947-70E740481C1C}">
                <a14:useLocalDpi xmlns:a14="http://schemas.microsoft.com/office/drawing/2010/main" val="0"/>
              </a:ext>
            </a:extLst>
          </a:blip>
          <a:srcRect l="3550" t="6451" r="32021" b="27453"/>
          <a:stretch/>
        </p:blipFill>
        <p:spPr bwMode="auto">
          <a:xfrm rot="5400000">
            <a:off x="1765248" y="-1789511"/>
            <a:ext cx="5589239" cy="9168263"/>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961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1104863247"/>
              </p:ext>
            </p:extLst>
          </p:nvPr>
        </p:nvGraphicFramePr>
        <p:xfrm>
          <a:off x="143508" y="5661248"/>
          <a:ext cx="8856984" cy="101092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Mini-redonda</a:t>
                      </a:r>
                    </a:p>
                    <a:p>
                      <a:pPr marL="0" marR="0" indent="0" algn="l" defTabSz="914400" rtl="0" eaLnBrk="1" fontAlgn="auto" latinLnBrk="0" hangingPunct="1">
                        <a:lnSpc>
                          <a:spcPct val="100000"/>
                        </a:lnSpc>
                        <a:spcBef>
                          <a:spcPts val="0"/>
                        </a:spcBef>
                        <a:spcAft>
                          <a:spcPts val="0"/>
                        </a:spcAft>
                        <a:buClrTx/>
                        <a:buSzTx/>
                        <a:buFontTx/>
                        <a:buNone/>
                        <a:tabLst/>
                        <a:defRPr/>
                      </a:pPr>
                      <a:r>
                        <a:rPr lang="es-CO" b="0" dirty="0" smtClean="0">
                          <a:latin typeface="Arial Narrow" pitchFamily="34" charset="0"/>
                        </a:rPr>
                        <a:t>Presentación: </a:t>
                      </a:r>
                      <a:r>
                        <a:rPr lang="es-CO" baseline="0" dirty="0" smtClean="0">
                          <a:latin typeface="Arial Narrow" pitchFamily="34" charset="0"/>
                        </a:rPr>
                        <a:t>Caja x 18 paquetes (Paquete x 8 unidades)</a:t>
                      </a:r>
                      <a:endParaRPr lang="es-CO" dirty="0" smtClean="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1.000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0242" name="Picture 2" descr="C:\Users\paula\Documents\Scan0017.jpg"/>
          <p:cNvPicPr>
            <a:picLocks noChangeAspect="1" noChangeArrowheads="1"/>
          </p:cNvPicPr>
          <p:nvPr/>
        </p:nvPicPr>
        <p:blipFill rotWithShape="1">
          <a:blip r:embed="rId2">
            <a:extLst>
              <a:ext uri="{28A0092B-C50C-407E-A947-70E740481C1C}">
                <a14:useLocalDpi xmlns:a14="http://schemas.microsoft.com/office/drawing/2010/main" val="0"/>
              </a:ext>
            </a:extLst>
          </a:blip>
          <a:srcRect l="16724" t="8621" r="22739" b="28848"/>
          <a:stretch/>
        </p:blipFill>
        <p:spPr bwMode="auto">
          <a:xfrm rot="16200000">
            <a:off x="1771471" y="-1768947"/>
            <a:ext cx="5601057" cy="914400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059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573942577"/>
              </p:ext>
            </p:extLst>
          </p:nvPr>
        </p:nvGraphicFramePr>
        <p:xfrm>
          <a:off x="143508" y="5384120"/>
          <a:ext cx="8856984" cy="128524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s-CO" b="1" dirty="0" smtClean="0">
                          <a:latin typeface="Arial Narrow" pitchFamily="34" charset="0"/>
                        </a:rPr>
                        <a:t>Panela Bloque Saborizada</a:t>
                      </a:r>
                      <a:endParaRPr lang="es-CO" b="1" baseline="0" dirty="0" smtClean="0">
                        <a:latin typeface="Arial Narrow" pitchFamily="34" charset="0"/>
                      </a:endParaRPr>
                    </a:p>
                    <a:p>
                      <a:pPr algn="just"/>
                      <a:r>
                        <a:rPr lang="es-CO" baseline="0" dirty="0" smtClean="0">
                          <a:latin typeface="Arial Narrow" pitchFamily="34" charset="0"/>
                        </a:rPr>
                        <a:t>Presentación: Caja por 16 paquetes (Paquete x 4 unidades)</a:t>
                      </a:r>
                    </a:p>
                    <a:p>
                      <a:pPr algn="just"/>
                      <a:r>
                        <a:rPr lang="es-CO" baseline="0" dirty="0" smtClean="0">
                          <a:latin typeface="Arial Narrow" pitchFamily="34" charset="0"/>
                        </a:rPr>
                        <a:t>Sabores (Naranja, Maracuyá, Limón) </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700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8194" name="Picture 2" descr="C:\Users\paula\Documents\Scan0015.jpg"/>
          <p:cNvPicPr>
            <a:picLocks noChangeAspect="1" noChangeArrowheads="1"/>
          </p:cNvPicPr>
          <p:nvPr/>
        </p:nvPicPr>
        <p:blipFill rotWithShape="1">
          <a:blip r:embed="rId2">
            <a:extLst>
              <a:ext uri="{28A0092B-C50C-407E-A947-70E740481C1C}">
                <a14:useLocalDpi xmlns:a14="http://schemas.microsoft.com/office/drawing/2010/main" val="0"/>
              </a:ext>
            </a:extLst>
          </a:blip>
          <a:srcRect l="14049" t="2120" r="21050" b="24434"/>
          <a:stretch/>
        </p:blipFill>
        <p:spPr bwMode="auto">
          <a:xfrm rot="16200000">
            <a:off x="1900061" y="-1900062"/>
            <a:ext cx="5343880" cy="9144001"/>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961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aula\Documents\Scan0011.jpg"/>
          <p:cNvPicPr>
            <a:picLocks noChangeAspect="1" noChangeArrowheads="1"/>
          </p:cNvPicPr>
          <p:nvPr/>
        </p:nvPicPr>
        <p:blipFill rotWithShape="1">
          <a:blip r:embed="rId2">
            <a:extLst>
              <a:ext uri="{28A0092B-C50C-407E-A947-70E740481C1C}">
                <a14:useLocalDpi xmlns:a14="http://schemas.microsoft.com/office/drawing/2010/main" val="0"/>
              </a:ext>
            </a:extLst>
          </a:blip>
          <a:srcRect l="8057" t="8435" r="35243" b="25635"/>
          <a:stretch/>
        </p:blipFill>
        <p:spPr bwMode="auto">
          <a:xfrm rot="5400000">
            <a:off x="1926611" y="-1926610"/>
            <a:ext cx="5290778" cy="914400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graphicFrame>
        <p:nvGraphicFramePr>
          <p:cNvPr id="2" name="1 Tabla"/>
          <p:cNvGraphicFramePr>
            <a:graphicFrameLocks noGrp="1"/>
          </p:cNvGraphicFramePr>
          <p:nvPr>
            <p:extLst>
              <p:ext uri="{D42A27DB-BD31-4B8C-83A1-F6EECF244321}">
                <p14:modId xmlns:p14="http://schemas.microsoft.com/office/powerpoint/2010/main" val="3108165133"/>
              </p:ext>
            </p:extLst>
          </p:nvPr>
        </p:nvGraphicFramePr>
        <p:xfrm>
          <a:off x="143508" y="5181808"/>
          <a:ext cx="8856984" cy="1559560"/>
        </p:xfrm>
        <a:graphic>
          <a:graphicData uri="http://schemas.openxmlformats.org/drawingml/2006/table">
            <a:tbl>
              <a:tblPr firstRow="1" bandRow="1">
                <a:tableStyleId>{912C8C85-51F0-491E-9774-3900AFEF0FD7}</a:tableStyleId>
              </a:tblPr>
              <a:tblGrid>
                <a:gridCol w="568863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70840">
                <a:tc>
                  <a:txBody>
                    <a:bodyPr/>
                    <a:lstStyle/>
                    <a:p>
                      <a:pPr algn="ctr"/>
                      <a:r>
                        <a:rPr lang="es-CO" dirty="0" smtClean="0">
                          <a:latin typeface="Arial Narrow" pitchFamily="34" charset="0"/>
                        </a:rPr>
                        <a:t>DESCRIPCIÓN</a:t>
                      </a:r>
                      <a:r>
                        <a:rPr lang="es-CO" baseline="0" dirty="0" smtClean="0">
                          <a:latin typeface="Arial Narrow" pitchFamily="34" charset="0"/>
                        </a:rPr>
                        <a:t> DEL PRODUCTO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PESO APROXIMADO</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just"/>
                      <a:r>
                        <a:rPr lang="es-CO" b="1" dirty="0" smtClean="0">
                          <a:latin typeface="Arial Narrow" pitchFamily="34" charset="0"/>
                        </a:rPr>
                        <a:t>Panela Instantánea</a:t>
                      </a:r>
                      <a:r>
                        <a:rPr lang="es-CO" b="1" baseline="0" dirty="0" smtClean="0">
                          <a:latin typeface="Arial Narrow" pitchFamily="34" charset="0"/>
                        </a:rPr>
                        <a:t> en sobres </a:t>
                      </a:r>
                    </a:p>
                    <a:p>
                      <a:pPr algn="just"/>
                      <a:r>
                        <a:rPr lang="es-CO" baseline="0" dirty="0" smtClean="0">
                          <a:latin typeface="Arial Narrow" pitchFamily="34" charset="0"/>
                        </a:rPr>
                        <a:t>Presentación: Paca x </a:t>
                      </a:r>
                      <a:r>
                        <a:rPr lang="es-CO" baseline="0" dirty="0" smtClean="0">
                          <a:latin typeface="Arial Narrow" pitchFamily="34" charset="0"/>
                        </a:rPr>
                        <a:t>30 cajas</a:t>
                      </a:r>
                      <a:r>
                        <a:rPr lang="es-CO" baseline="0" dirty="0" smtClean="0">
                          <a:latin typeface="Arial Narrow" pitchFamily="34" charset="0"/>
                        </a:rPr>
                        <a:t>; caja x 25 unidades.</a:t>
                      </a:r>
                    </a:p>
                    <a:p>
                      <a:pPr algn="just"/>
                      <a:r>
                        <a:rPr lang="es-CO" baseline="0" dirty="0" smtClean="0">
                          <a:latin typeface="Arial Narrow" pitchFamily="34" charset="0"/>
                        </a:rPr>
                        <a:t>Sabores (Naranja, Maracuyá, Frutos Rojos, Limón, Lulo, Mandarina, Hierbabuena</a:t>
                      </a:r>
                      <a:r>
                        <a:rPr lang="es-CO" baseline="0" dirty="0" smtClean="0">
                          <a:latin typeface="Arial Narrow" pitchFamily="34" charset="0"/>
                        </a:rPr>
                        <a:t>)</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pPr algn="ctr"/>
                      <a:r>
                        <a:rPr lang="es-CO" dirty="0" smtClean="0">
                          <a:latin typeface="Arial Narrow" pitchFamily="34" charset="0"/>
                        </a:rPr>
                        <a:t>175 </a:t>
                      </a:r>
                      <a:r>
                        <a:rPr lang="es-CO" dirty="0" smtClean="0">
                          <a:latin typeface="Arial Narrow" pitchFamily="34" charset="0"/>
                        </a:rPr>
                        <a:t>g</a:t>
                      </a:r>
                      <a:endParaRPr lang="es-CO" dirty="0">
                        <a:latin typeface="Arial Narrow" pitchFamily="34" charset="0"/>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44427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F6AAD643DE7A7459019B957E0E986B5" ma:contentTypeVersion="22" ma:contentTypeDescription="Crear nuevo documento." ma:contentTypeScope="" ma:versionID="a99d57e89f1b8d15c8406921c6d5573a">
  <xsd:schema xmlns:xsd="http://www.w3.org/2001/XMLSchema" xmlns:xs="http://www.w3.org/2001/XMLSchema" xmlns:p="http://schemas.microsoft.com/office/2006/metadata/properties" xmlns:ns1="http://schemas.microsoft.com/sharepoint/v3" xmlns:ns2="100d7df5-0e9a-4fca-984e-da1804d5950e" xmlns:ns3="697c4dee-e7ec-4d95-9444-4931b2058c5c" targetNamespace="http://schemas.microsoft.com/office/2006/metadata/properties" ma:root="true" ma:fieldsID="7712c1783468f83956efabf06b3d68f7" ns1:_="" ns2:_="" ns3:_="">
    <xsd:import namespace="http://schemas.microsoft.com/sharepoint/v3"/>
    <xsd:import namespace="100d7df5-0e9a-4fca-984e-da1804d5950e"/>
    <xsd:import namespace="697c4dee-e7ec-4d95-9444-4931b2058c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prueb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Propiedades de la Directiva de cumplimiento unificado" ma:hidden="true" ma:internalName="_ip_UnifiedCompliancePolicyProperties">
      <xsd:simpleType>
        <xsd:restriction base="dms:Note"/>
      </xsd:simpleType>
    </xsd:element>
    <xsd:element name="_ip_UnifiedCompliancePolicyUIAction" ma:index="16" nillable="true" ma:displayName="Acción de IU de la Directiva de cumplimiento unificado"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0d7df5-0e9a-4fca-984e-da1804d595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Etiquetas de imagen" ma:readOnly="false" ma:fieldId="{5cf76f15-5ced-4ddc-b409-7134ff3c332f}" ma:taxonomyMulti="true" ma:sspId="d11a0eb6-ad86-4071-a759-4f0356bdcc6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prueba" ma:index="28" nillable="true" ma:displayName="prueba" ma:description="prueba" ma:format="Dropdown" ma:internalName="prueba"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697c4dee-e7ec-4d95-9444-4931b2058c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5" nillable="true" ma:displayName="Taxonomy Catch All Column" ma:hidden="true" ma:list="{0b380140-b850-473f-b20f-3b0340aabce8}" ma:internalName="TaxCatchAll" ma:showField="CatchAllData" ma:web="697c4dee-e7ec-4d95-9444-4931b2058c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prueba xmlns="100d7df5-0e9a-4fca-984e-da1804d5950e" xsi:nil="true"/>
    <TaxCatchAll xmlns="697c4dee-e7ec-4d95-9444-4931b2058c5c" xsi:nil="true"/>
    <_ip_UnifiedCompliancePolicyProperties xmlns="http://schemas.microsoft.com/sharepoint/v3" xsi:nil="true"/>
    <lcf76f155ced4ddcb4097134ff3c332f xmlns="100d7df5-0e9a-4fca-984e-da1804d5950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ACE5890-1655-4A0F-AB88-859305C01CE1}"/>
</file>

<file path=customXml/itemProps2.xml><?xml version="1.0" encoding="utf-8"?>
<ds:datastoreItem xmlns:ds="http://schemas.openxmlformats.org/officeDocument/2006/customXml" ds:itemID="{A67FCE8B-8640-4812-9018-054279050D27}"/>
</file>

<file path=customXml/itemProps3.xml><?xml version="1.0" encoding="utf-8"?>
<ds:datastoreItem xmlns:ds="http://schemas.openxmlformats.org/officeDocument/2006/customXml" ds:itemID="{9FDD28F2-C2CE-4ADF-847F-A0376DF1A0D2}"/>
</file>

<file path=docProps/app.xml><?xml version="1.0" encoding="utf-8"?>
<Properties xmlns="http://schemas.openxmlformats.org/officeDocument/2006/extended-properties" xmlns:vt="http://schemas.openxmlformats.org/officeDocument/2006/docPropsVTypes">
  <TotalTime>245</TotalTime>
  <Words>557</Words>
  <Application>Microsoft Office PowerPoint</Application>
  <PresentationFormat>Presentación en pantalla (4:3)</PresentationFormat>
  <Paragraphs>64</Paragraphs>
  <Slides>14</Slides>
  <Notes>0</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Servidores OLE incrustados</vt:lpstr>
      </vt:variant>
      <vt:variant>
        <vt:i4>0</vt:i4>
      </vt:variant>
      <vt:variant>
        <vt:lpstr>Títulos de diapositiva</vt:lpstr>
      </vt:variant>
      <vt:variant>
        <vt:i4>14</vt:i4>
      </vt:variant>
    </vt:vector>
  </HeadingPairs>
  <TitlesOfParts>
    <vt:vector size="18" baseType="lpstr">
      <vt:lpstr>Arial</vt:lpstr>
      <vt:lpstr>Arial Narrow</vt:lpstr>
      <vt:lpstr>Calibri</vt:lpstr>
      <vt:lpstr>Tema de Office</vt:lpstr>
      <vt:lpstr>Presentación de PowerPoint</vt:lpstr>
      <vt:lpstr>PRODINALPA es una empresa fundada en 1998, dedicada al cultivo de la caña panelera, producción limpia, desarrollo y comercialización de productos naturales a base de la caña.  Con cultivos propios y planta de producción, ubicada en el municipio de Nimaima Cundinamarca; garantizamos que solamente se procesan cañas maduras y seleccionadas, dando como resultado un producto de excelente calidad y 100% natural.  Contamos con una planta de producción donde se garantiza un proceso de producción limpia y desarrollo optimo de todos nuestros productos.  En el año 2005 al convertirnos en Prodinalpa Ltda. abrimos nuestras instalaciones en la ciudad de Bogotá D.C., asumiendo la distribución abierta para la región y todo el país.</vt:lpstr>
      <vt:lpstr>Producir y comercializar panela 100% natural en sus diferentes presentaciones, así como, los derivados e insumos obtenidos a partir del procesamiento de la caña de azúcar, manteniendo los parámetros de calidad y conservación ambiental, que garanticen el aporte energético y nutricional a nuestros clientes en el mercado nacional e internacional.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Prodinalpa es una empresa fundada en 1998, dedicada al cultivo de la caña panelera, producción limpia, desarrollo y comercialización de productos naturales a base de la caña.  Con cultivos propios y planta de producción, ubicada en el municipio de Nimaima Cundinamarca, garantizamos que solamente se procesan cañas maduras y seleccionadas, dando como resultado un producto de excelente calidad y 100% natural.  Contamos con una planta de producción donde se garantiza un proceso de producción limpia y desarrollo optimo de todos nuestros productos.  En el año 2005 al convertirnos en Prodinalpa Ltda. abrimos nuestras instalaciones en la ciudad de Bogotá D.C.,</dc:title>
  <dc:creator>paula</dc:creator>
  <cp:lastModifiedBy>EQUIPO</cp:lastModifiedBy>
  <cp:revision>28</cp:revision>
  <dcterms:created xsi:type="dcterms:W3CDTF">2020-09-09T14:01:22Z</dcterms:created>
  <dcterms:modified xsi:type="dcterms:W3CDTF">2021-05-05T14:20:26Z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0x0101002F6AAD643DE7A7459019B957E0E986B5</vt:lpwstr>
  </property>
</Properties>
</file>